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Lst>
  <p:notesMasterIdLst>
    <p:notesMasterId r:id="rId17"/>
  </p:notesMaster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notesMaster" Target="notesMasters/notesMaster1.xml"/><Relationship Id="rId18" Type="http://schemas.openxmlformats.org/officeDocument/2006/relationships/presProps" Target="presProps.xml"/><Relationship Id="rId19" Type="http://schemas.openxmlformats.org/officeDocument/2006/relationships/viewProps" Target="viewProps.xml"/><Relationship Id="rId20" Type="http://schemas.openxmlformats.org/officeDocument/2006/relationships/theme" Target="theme/theme1.xml"/><Relationship Id="rId21"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image" Target="../media/image-1-3.png"/><Relationship Id="rId5" Type="http://schemas.openxmlformats.org/officeDocument/2006/relationships/slideLayout" Target="../slideLayouts/slideLayout1.xml"/><Relationship Id="rId6"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10-1.png"/><Relationship Id="rId2" Type="http://schemas.openxmlformats.org/officeDocument/2006/relationships/image" Target="../media/image-10-2.png"/><Relationship Id="rId3" Type="http://schemas.openxmlformats.org/officeDocument/2006/relationships/image" Target="../media/image-10-3.png"/><Relationship Id="rId5" Type="http://schemas.openxmlformats.org/officeDocument/2006/relationships/slideLayout" Target="../slideLayouts/slideLayout1.xml"/><Relationship Id="rId6"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11-1.png"/><Relationship Id="rId2" Type="http://schemas.openxmlformats.org/officeDocument/2006/relationships/image" Target="../media/image-11-2.png"/><Relationship Id="rId3" Type="http://schemas.openxmlformats.org/officeDocument/2006/relationships/image" Target="../media/image-11-3.png"/><Relationship Id="rId5" Type="http://schemas.openxmlformats.org/officeDocument/2006/relationships/slideLayout" Target="../slideLayouts/slideLayout1.xml"/><Relationship Id="rId6"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12-1.png"/><Relationship Id="rId2" Type="http://schemas.openxmlformats.org/officeDocument/2006/relationships/image" Target="../media/image-12-2.png"/><Relationship Id="rId3" Type="http://schemas.openxmlformats.org/officeDocument/2006/relationships/image" Target="../media/image-12-3.png"/><Relationship Id="rId5" Type="http://schemas.openxmlformats.org/officeDocument/2006/relationships/slideLayout" Target="../slideLayouts/slideLayout1.xml"/><Relationship Id="rId6"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13-1.png"/><Relationship Id="rId2" Type="http://schemas.openxmlformats.org/officeDocument/2006/relationships/image" Target="../media/image-13-2.png"/><Relationship Id="rId3" Type="http://schemas.openxmlformats.org/officeDocument/2006/relationships/image" Target="../media/image-13-3.png"/><Relationship Id="rId5" Type="http://schemas.openxmlformats.org/officeDocument/2006/relationships/slideLayout" Target="../slideLayouts/slideLayout1.xml"/><Relationship Id="rId6"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14-1.png"/><Relationship Id="rId2" Type="http://schemas.openxmlformats.org/officeDocument/2006/relationships/image" Target="../media/image-14-2.png"/><Relationship Id="rId3" Type="http://schemas.openxmlformats.org/officeDocument/2006/relationships/image" Target="../media/image-14-3.png"/><Relationship Id="rId5" Type="http://schemas.openxmlformats.org/officeDocument/2006/relationships/slideLayout" Target="../slideLayouts/slideLayout1.xml"/><Relationship Id="rId6"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15-1.png"/><Relationship Id="rId2" Type="http://schemas.openxmlformats.org/officeDocument/2006/relationships/image" Target="../media/image-15-2.png"/><Relationship Id="rId3" Type="http://schemas.openxmlformats.org/officeDocument/2006/relationships/image" Target="../media/image-15-3.png"/><Relationship Id="rId5" Type="http://schemas.openxmlformats.org/officeDocument/2006/relationships/slideLayout" Target="../slideLayouts/slideLayout1.xml"/><Relationship Id="rId6"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7" Type="http://schemas.openxmlformats.org/officeDocument/2006/relationships/hyperlink" Target="https://gamma.app" TargetMode="External"/><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5.png"/><Relationship Id="rId6" Type="http://schemas.openxmlformats.org/officeDocument/2006/relationships/image" Target="../media/image-2-6.png"/><Relationship Id="rId8" Type="http://schemas.openxmlformats.org/officeDocument/2006/relationships/slideLayout" Target="../slideLayouts/slideLayout1.xml"/><Relationship Id="rId9"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png"/><Relationship Id="rId5" Type="http://schemas.openxmlformats.org/officeDocument/2006/relationships/slideLayout" Target="../slideLayouts/slideLayout1.xml"/><Relationship Id="rId6"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5" Type="http://schemas.openxmlformats.org/officeDocument/2006/relationships/slideLayout" Target="../slideLayouts/slideLayout1.xml"/><Relationship Id="rId6"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5" Type="http://schemas.openxmlformats.org/officeDocument/2006/relationships/slideLayout" Target="../slideLayouts/slideLayout1.xml"/><Relationship Id="rId6"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5" Type="http://schemas.openxmlformats.org/officeDocument/2006/relationships/slideLayout" Target="../slideLayouts/slideLayout1.xml"/><Relationship Id="rId6"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7-1.png"/><Relationship Id="rId2" Type="http://schemas.openxmlformats.org/officeDocument/2006/relationships/image" Target="../media/image-7-2.png"/><Relationship Id="rId4" Type="http://schemas.openxmlformats.org/officeDocument/2006/relationships/slideLayout" Target="../slideLayouts/slideLayout1.xml"/><Relationship Id="rId5"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5" Type="http://schemas.openxmlformats.org/officeDocument/2006/relationships/slideLayout" Target="../slideLayouts/slideLayout1.xml"/><Relationship Id="rId6"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image" Target="../media/image-9-3.png"/><Relationship Id="rId5" Type="http://schemas.openxmlformats.org/officeDocument/2006/relationships/slideLayout" Target="../slideLayouts/slideLayout1.xml"/><Relationship Id="rId6"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w="40481">
            <a:solidFill>
              <a:srgbClr val="262654"/>
            </a:solidFill>
            <a:prstDash val="solid"/>
          </a:ln>
        </p:spPr>
      </p:sp>
      <p:pic>
        <p:nvPicPr>
          <p:cNvPr id="4" name="Image 1" descr="preencoded.png">    </p:cNvPr>
          <p:cNvPicPr>
            <a:picLocks noChangeAspect="1"/>
          </p:cNvPicPr>
          <p:nvPr/>
        </p:nvPicPr>
        <p:blipFill>
          <a:blip r:embed="rId2"/>
          <a:stretch>
            <a:fillRect/>
          </a:stretch>
        </p:blipFill>
        <p:spPr>
          <a:xfrm>
            <a:off x="9144000" y="0"/>
            <a:ext cx="5486400" cy="8229600"/>
          </a:xfrm>
          <a:prstGeom prst="rect">
            <a:avLst/>
          </a:prstGeom>
        </p:spPr>
      </p:pic>
      <p:sp>
        <p:nvSpPr>
          <p:cNvPr id="5" name="Text 1"/>
          <p:cNvSpPr/>
          <p:nvPr/>
        </p:nvSpPr>
        <p:spPr>
          <a:xfrm>
            <a:off x="607219" y="1053346"/>
            <a:ext cx="7929563" cy="3643313"/>
          </a:xfrm>
          <a:prstGeom prst="rect">
            <a:avLst/>
          </a:prstGeom>
          <a:noFill/>
          <a:ln/>
        </p:spPr>
        <p:txBody>
          <a:bodyPr wrap="square" rtlCol="0" anchor="t"/>
          <a:lstStyle/>
          <a:p>
            <a:pPr indent="0" marL="0">
              <a:lnSpc>
                <a:spcPts val="4781"/>
              </a:lnSpc>
              <a:buNone/>
            </a:pPr>
            <a:r>
              <a:rPr lang="en-US" sz="3825" b="1" dirty="0">
                <a:solidFill>
                  <a:srgbClr val="FFFFFF"/>
                </a:solidFill>
                <a:latin typeface="Nunito" pitchFamily="34" charset="0"/>
                <a:ea typeface="Nunito" pitchFamily="34" charset="-122"/>
                <a:cs typeface="Nunito" pitchFamily="34" charset="-120"/>
              </a:rPr>
              <a:t>AĞ ANOMALİ TESPİTİNDE MAKİNE ÖĞRENMESİ ALGORİTMLARININ KULLANILMASI VE SINIFLANDIRILMA İÇİN BİR UYGULAMA ÖRNEĞİ</a:t>
            </a:r>
            <a:endParaRPr lang="en-US" sz="3825" dirty="0"/>
          </a:p>
        </p:txBody>
      </p:sp>
      <p:sp>
        <p:nvSpPr>
          <p:cNvPr id="6" name="Text 2"/>
          <p:cNvSpPr/>
          <p:nvPr/>
        </p:nvSpPr>
        <p:spPr>
          <a:xfrm>
            <a:off x="607219" y="4939546"/>
            <a:ext cx="1619250" cy="253008"/>
          </a:xfrm>
          <a:prstGeom prst="rect">
            <a:avLst/>
          </a:prstGeom>
          <a:noFill/>
          <a:ln/>
        </p:spPr>
        <p:txBody>
          <a:bodyPr wrap="none" rtlCol="0" anchor="t"/>
          <a:lstStyle/>
          <a:p>
            <a:pPr indent="0" marL="0">
              <a:lnSpc>
                <a:spcPts val="1992"/>
              </a:lnSpc>
              <a:buNone/>
            </a:pPr>
            <a:r>
              <a:rPr lang="en-US" sz="1594" b="1" dirty="0">
                <a:solidFill>
                  <a:srgbClr val="FFFFFF"/>
                </a:solidFill>
                <a:latin typeface="Nunito" pitchFamily="34" charset="0"/>
                <a:ea typeface="Nunito" pitchFamily="34" charset="-122"/>
                <a:cs typeface="Nunito" pitchFamily="34" charset="-120"/>
              </a:rPr>
              <a:t>Mustafa Yurtalan</a:t>
            </a:r>
            <a:endParaRPr lang="en-US" sz="1594" dirty="0"/>
          </a:p>
        </p:txBody>
      </p:sp>
      <p:sp>
        <p:nvSpPr>
          <p:cNvPr id="7" name="Text 3"/>
          <p:cNvSpPr/>
          <p:nvPr/>
        </p:nvSpPr>
        <p:spPr>
          <a:xfrm>
            <a:off x="607219" y="5435441"/>
            <a:ext cx="1619250" cy="253008"/>
          </a:xfrm>
          <a:prstGeom prst="rect">
            <a:avLst/>
          </a:prstGeom>
          <a:noFill/>
          <a:ln/>
        </p:spPr>
        <p:txBody>
          <a:bodyPr wrap="none" rtlCol="0" anchor="t"/>
          <a:lstStyle/>
          <a:p>
            <a:pPr indent="0" marL="0">
              <a:lnSpc>
                <a:spcPts val="1992"/>
              </a:lnSpc>
              <a:buNone/>
            </a:pPr>
            <a:r>
              <a:rPr lang="en-US" sz="1594" b="1" dirty="0">
                <a:solidFill>
                  <a:srgbClr val="FFFFFF"/>
                </a:solidFill>
                <a:latin typeface="Nunito" pitchFamily="34" charset="0"/>
                <a:ea typeface="Nunito" pitchFamily="34" charset="-122"/>
                <a:cs typeface="Nunito" pitchFamily="34" charset="-120"/>
              </a:rPr>
              <a:t>Furkan Yurtseven</a:t>
            </a:r>
            <a:endParaRPr lang="en-US" sz="1594" dirty="0"/>
          </a:p>
        </p:txBody>
      </p:sp>
      <p:sp>
        <p:nvSpPr>
          <p:cNvPr id="8" name="Text 4"/>
          <p:cNvSpPr/>
          <p:nvPr/>
        </p:nvSpPr>
        <p:spPr>
          <a:xfrm>
            <a:off x="607219" y="5931337"/>
            <a:ext cx="2065020" cy="253008"/>
          </a:xfrm>
          <a:prstGeom prst="rect">
            <a:avLst/>
          </a:prstGeom>
          <a:noFill/>
          <a:ln/>
        </p:spPr>
        <p:txBody>
          <a:bodyPr wrap="none" rtlCol="0" anchor="t"/>
          <a:lstStyle/>
          <a:p>
            <a:pPr indent="0" marL="0">
              <a:lnSpc>
                <a:spcPts val="1992"/>
              </a:lnSpc>
              <a:buNone/>
            </a:pPr>
            <a:r>
              <a:rPr lang="en-US" sz="1594" b="1" dirty="0">
                <a:solidFill>
                  <a:srgbClr val="FFFFFF"/>
                </a:solidFill>
                <a:latin typeface="Nunito" pitchFamily="34" charset="0"/>
                <a:ea typeface="Nunito" pitchFamily="34" charset="-122"/>
                <a:cs typeface="Nunito" pitchFamily="34" charset="-120"/>
              </a:rPr>
              <a:t>Alp Murat Külahçıoğlu</a:t>
            </a:r>
            <a:endParaRPr lang="en-US" sz="1594" dirty="0"/>
          </a:p>
        </p:txBody>
      </p:sp>
      <p:sp>
        <p:nvSpPr>
          <p:cNvPr id="9" name="Text 5"/>
          <p:cNvSpPr/>
          <p:nvPr/>
        </p:nvSpPr>
        <p:spPr>
          <a:xfrm>
            <a:off x="607219" y="6427232"/>
            <a:ext cx="2240280" cy="253008"/>
          </a:xfrm>
          <a:prstGeom prst="rect">
            <a:avLst/>
          </a:prstGeom>
          <a:noFill/>
          <a:ln/>
        </p:spPr>
        <p:txBody>
          <a:bodyPr wrap="none" rtlCol="0" anchor="t"/>
          <a:lstStyle/>
          <a:p>
            <a:pPr indent="0" marL="0">
              <a:lnSpc>
                <a:spcPts val="1992"/>
              </a:lnSpc>
              <a:buNone/>
            </a:pPr>
            <a:r>
              <a:rPr lang="en-US" sz="1594" b="1" dirty="0">
                <a:solidFill>
                  <a:srgbClr val="FFFFFF"/>
                </a:solidFill>
                <a:latin typeface="Nunito" pitchFamily="34" charset="0"/>
                <a:ea typeface="Nunito" pitchFamily="34" charset="-122"/>
                <a:cs typeface="Nunito" pitchFamily="34" charset="-120"/>
              </a:rPr>
              <a:t>Mehmet Mert Kılıçarslan</a:t>
            </a:r>
            <a:endParaRPr lang="en-US" sz="1594" dirty="0"/>
          </a:p>
        </p:txBody>
      </p:sp>
      <p:sp>
        <p:nvSpPr>
          <p:cNvPr id="10" name="Text 6"/>
          <p:cNvSpPr/>
          <p:nvPr/>
        </p:nvSpPr>
        <p:spPr>
          <a:xfrm>
            <a:off x="607219" y="6923127"/>
            <a:ext cx="1958340" cy="253008"/>
          </a:xfrm>
          <a:prstGeom prst="rect">
            <a:avLst/>
          </a:prstGeom>
          <a:noFill/>
          <a:ln/>
        </p:spPr>
        <p:txBody>
          <a:bodyPr wrap="none" rtlCol="0" anchor="t"/>
          <a:lstStyle/>
          <a:p>
            <a:pPr indent="0" marL="0">
              <a:lnSpc>
                <a:spcPts val="1992"/>
              </a:lnSpc>
              <a:buNone/>
            </a:pPr>
            <a:r>
              <a:rPr lang="en-US" sz="1594" b="1" dirty="0">
                <a:solidFill>
                  <a:srgbClr val="FFFFFF"/>
                </a:solidFill>
                <a:latin typeface="Nunito" pitchFamily="34" charset="0"/>
                <a:ea typeface="Nunito" pitchFamily="34" charset="-122"/>
                <a:cs typeface="Nunito" pitchFamily="34" charset="-120"/>
              </a:rPr>
              <a:t>Mehmet Akif Erdener</a:t>
            </a:r>
            <a:endParaRPr lang="en-US" sz="1594" dirty="0"/>
          </a:p>
        </p:txBody>
      </p:sp>
      <p:pic>
        <p:nvPicPr>
          <p:cNvPr id="11"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w="42029">
            <a:solidFill>
              <a:srgbClr val="262654"/>
            </a:solidFill>
            <a:prstDash val="solid"/>
          </a:ln>
        </p:spPr>
      </p:sp>
      <p:pic>
        <p:nvPicPr>
          <p:cNvPr id="4" name="Image 1" descr="preencoded.png">    </p:cNvPr>
          <p:cNvPicPr>
            <a:picLocks noChangeAspect="1"/>
          </p:cNvPicPr>
          <p:nvPr/>
        </p:nvPicPr>
        <p:blipFill>
          <a:blip r:embed="rId2"/>
          <a:stretch>
            <a:fillRect/>
          </a:stretch>
        </p:blipFill>
        <p:spPr>
          <a:xfrm>
            <a:off x="0" y="0"/>
            <a:ext cx="5486400" cy="8229600"/>
          </a:xfrm>
          <a:prstGeom prst="rect">
            <a:avLst/>
          </a:prstGeom>
        </p:spPr>
      </p:pic>
      <p:sp>
        <p:nvSpPr>
          <p:cNvPr id="5" name="Text 1"/>
          <p:cNvSpPr/>
          <p:nvPr/>
        </p:nvSpPr>
        <p:spPr>
          <a:xfrm>
            <a:off x="6116955" y="1513642"/>
            <a:ext cx="5676900" cy="525423"/>
          </a:xfrm>
          <a:prstGeom prst="rect">
            <a:avLst/>
          </a:prstGeom>
          <a:noFill/>
          <a:ln/>
        </p:spPr>
        <p:txBody>
          <a:bodyPr wrap="none" rtlCol="0" anchor="t"/>
          <a:lstStyle/>
          <a:p>
            <a:pPr indent="0" marL="0">
              <a:lnSpc>
                <a:spcPts val="4138"/>
              </a:lnSpc>
              <a:buNone/>
            </a:pPr>
            <a:r>
              <a:rPr lang="en-US" sz="3310" b="1" dirty="0">
                <a:solidFill>
                  <a:srgbClr val="FFFFFF"/>
                </a:solidFill>
                <a:latin typeface="Nunito" pitchFamily="34" charset="0"/>
                <a:ea typeface="Nunito" pitchFamily="34" charset="-122"/>
                <a:cs typeface="Nunito" pitchFamily="34" charset="-120"/>
              </a:rPr>
              <a:t>Sonuçların Değerlendirilmesi</a:t>
            </a:r>
            <a:endParaRPr lang="en-US" sz="3310" dirty="0"/>
          </a:p>
        </p:txBody>
      </p:sp>
      <p:sp>
        <p:nvSpPr>
          <p:cNvPr id="6" name="Text 2"/>
          <p:cNvSpPr/>
          <p:nvPr/>
        </p:nvSpPr>
        <p:spPr>
          <a:xfrm>
            <a:off x="6116955" y="2291239"/>
            <a:ext cx="7882890" cy="788313"/>
          </a:xfrm>
          <a:prstGeom prst="rect">
            <a:avLst/>
          </a:prstGeom>
          <a:noFill/>
          <a:ln/>
        </p:spPr>
        <p:txBody>
          <a:bodyPr wrap="square" rtlCol="0" anchor="t"/>
          <a:lstStyle/>
          <a:p>
            <a:pPr indent="0" marL="0">
              <a:lnSpc>
                <a:spcPts val="2069"/>
              </a:lnSpc>
              <a:buNone/>
            </a:pPr>
            <a:r>
              <a:rPr lang="en-US" sz="1655" b="1" dirty="0">
                <a:solidFill>
                  <a:srgbClr val="FFFFFF"/>
                </a:solidFill>
                <a:latin typeface="Nunito" pitchFamily="34" charset="0"/>
                <a:ea typeface="Nunito" pitchFamily="34" charset="-122"/>
                <a:cs typeface="Nunito" pitchFamily="34" charset="-120"/>
              </a:rPr>
              <a:t>Elde edilen sonuçların, kullanılan algoritmaların performansının ve sistem güvenilirliğinin anlaşılması için önemli olduğu bu aşama, aşağıdaki adımları içermektedir:</a:t>
            </a:r>
            <a:endParaRPr lang="en-US" sz="1655" dirty="0"/>
          </a:p>
        </p:txBody>
      </p:sp>
      <p:sp>
        <p:nvSpPr>
          <p:cNvPr id="7" name="Text 3"/>
          <p:cNvSpPr/>
          <p:nvPr/>
        </p:nvSpPr>
        <p:spPr>
          <a:xfrm>
            <a:off x="6116955" y="3331726"/>
            <a:ext cx="7882890" cy="788313"/>
          </a:xfrm>
          <a:prstGeom prst="rect">
            <a:avLst/>
          </a:prstGeom>
          <a:noFill/>
          <a:ln/>
        </p:spPr>
        <p:txBody>
          <a:bodyPr wrap="square" rtlCol="0" anchor="t"/>
          <a:lstStyle/>
          <a:p>
            <a:pPr indent="0" marL="0">
              <a:lnSpc>
                <a:spcPts val="2069"/>
              </a:lnSpc>
              <a:buNone/>
            </a:pPr>
            <a:r>
              <a:rPr lang="en-US" sz="1655" b="1" dirty="0">
                <a:solidFill>
                  <a:srgbClr val="FFFFFF"/>
                </a:solidFill>
                <a:latin typeface="Nunito" pitchFamily="34" charset="0"/>
                <a:ea typeface="Nunito" pitchFamily="34" charset="-122"/>
                <a:cs typeface="Nunito" pitchFamily="34" charset="-120"/>
              </a:rPr>
              <a:t>İlk olarak, eğitilen algoritmaların gerçek zamanlı ağ trafiği üzerinde uygulanması sonucunda elde edilen veriler değerlendirilir. Bu aşamada algoritmaların doğruluk oranı, hassasiyet, özgüllük gibi performans metrikleri dikkatlice incelenir.</a:t>
            </a:r>
            <a:endParaRPr lang="en-US" sz="1655" dirty="0"/>
          </a:p>
        </p:txBody>
      </p:sp>
      <p:sp>
        <p:nvSpPr>
          <p:cNvPr id="8" name="Text 4"/>
          <p:cNvSpPr/>
          <p:nvPr/>
        </p:nvSpPr>
        <p:spPr>
          <a:xfrm>
            <a:off x="6116955" y="4372213"/>
            <a:ext cx="7882890" cy="525542"/>
          </a:xfrm>
          <a:prstGeom prst="rect">
            <a:avLst/>
          </a:prstGeom>
          <a:noFill/>
          <a:ln/>
        </p:spPr>
        <p:txBody>
          <a:bodyPr wrap="square" rtlCol="0" anchor="t"/>
          <a:lstStyle/>
          <a:p>
            <a:pPr indent="0" marL="0">
              <a:lnSpc>
                <a:spcPts val="2069"/>
              </a:lnSpc>
              <a:buNone/>
            </a:pPr>
            <a:r>
              <a:rPr lang="en-US" sz="1655" b="1" dirty="0">
                <a:solidFill>
                  <a:srgbClr val="FFFFFF"/>
                </a:solidFill>
                <a:latin typeface="Nunito" pitchFamily="34" charset="0"/>
                <a:ea typeface="Nunito" pitchFamily="34" charset="-122"/>
                <a:cs typeface="Nunito" pitchFamily="34" charset="-120"/>
              </a:rPr>
              <a:t>Sonra, elde edilen sonuçların ayrıntılı bir analizi yapılır. Yanlış pozitif ve yanlış negatif sınıflandırmalar belirlenir ve bu hataların nedenleri üzerinde durulur.</a:t>
            </a:r>
            <a:endParaRPr lang="en-US" sz="1655" dirty="0"/>
          </a:p>
        </p:txBody>
      </p:sp>
      <p:sp>
        <p:nvSpPr>
          <p:cNvPr id="9" name="Text 5"/>
          <p:cNvSpPr/>
          <p:nvPr/>
        </p:nvSpPr>
        <p:spPr>
          <a:xfrm>
            <a:off x="6116955" y="5149929"/>
            <a:ext cx="7882890" cy="788313"/>
          </a:xfrm>
          <a:prstGeom prst="rect">
            <a:avLst/>
          </a:prstGeom>
          <a:noFill/>
          <a:ln/>
        </p:spPr>
        <p:txBody>
          <a:bodyPr wrap="square" rtlCol="0" anchor="t"/>
          <a:lstStyle/>
          <a:p>
            <a:pPr indent="0" marL="0">
              <a:lnSpc>
                <a:spcPts val="2069"/>
              </a:lnSpc>
              <a:buNone/>
            </a:pPr>
            <a:r>
              <a:rPr lang="en-US" sz="1655" b="1" dirty="0">
                <a:solidFill>
                  <a:srgbClr val="FFFFFF"/>
                </a:solidFill>
                <a:latin typeface="Nunito" pitchFamily="34" charset="0"/>
                <a:ea typeface="Nunito" pitchFamily="34" charset="-122"/>
                <a:cs typeface="Nunito" pitchFamily="34" charset="-120"/>
              </a:rPr>
              <a:t>Performans metrikleri ve hata analizi sonucunda, sistemdeki geliştirme alanları ve iyileştirme yolları belirlenir. Algoritmaların hiperparametreleri gözden geçirilebilir veya özellik mühendisliği stratejileri iyileştirilebilir.</a:t>
            </a:r>
            <a:endParaRPr lang="en-US" sz="1655" dirty="0"/>
          </a:p>
        </p:txBody>
      </p:sp>
      <p:sp>
        <p:nvSpPr>
          <p:cNvPr id="10" name="Text 6"/>
          <p:cNvSpPr/>
          <p:nvPr/>
        </p:nvSpPr>
        <p:spPr>
          <a:xfrm>
            <a:off x="6116955" y="6190417"/>
            <a:ext cx="7882890" cy="525542"/>
          </a:xfrm>
          <a:prstGeom prst="rect">
            <a:avLst/>
          </a:prstGeom>
          <a:noFill/>
          <a:ln/>
        </p:spPr>
        <p:txBody>
          <a:bodyPr wrap="square" rtlCol="0" anchor="t"/>
          <a:lstStyle/>
          <a:p>
            <a:pPr indent="0" marL="0">
              <a:lnSpc>
                <a:spcPts val="2069"/>
              </a:lnSpc>
              <a:buNone/>
            </a:pPr>
            <a:r>
              <a:rPr lang="en-US" sz="1655" b="1" dirty="0">
                <a:solidFill>
                  <a:srgbClr val="FFFFFF"/>
                </a:solidFill>
                <a:latin typeface="Nunito" pitchFamily="34" charset="0"/>
                <a:ea typeface="Nunito" pitchFamily="34" charset="-122"/>
                <a:cs typeface="Nunito" pitchFamily="34" charset="-120"/>
              </a:rPr>
              <a:t>Elde edilen verilere dayanarak, sistemdeki zayıf noktaları belirlemek ve algoritmaların performansını artırmak amacıyla stratejik iyileştirmeler yapılır.</a:t>
            </a:r>
            <a:endParaRPr lang="en-US" sz="1655" dirty="0"/>
          </a:p>
        </p:txBody>
      </p:sp>
      <p:pic>
        <p:nvPicPr>
          <p:cNvPr id="11"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30314"/>
          </a:xfrm>
          <a:prstGeom prst="rect">
            <a:avLst/>
          </a:prstGeom>
          <a:solidFill>
            <a:srgbClr val="00002E">
              <a:alpha val="75000"/>
            </a:srgbClr>
          </a:solidFill>
          <a:ln w="39410">
            <a:solidFill>
              <a:srgbClr val="262654"/>
            </a:solidFill>
            <a:prstDash val="solid"/>
          </a:ln>
        </p:spPr>
      </p:sp>
      <p:pic>
        <p:nvPicPr>
          <p:cNvPr id="4" name="Image 1" descr="preencoded.png">    </p:cNvPr>
          <p:cNvPicPr>
            <a:picLocks noChangeAspect="1"/>
          </p:cNvPicPr>
          <p:nvPr/>
        </p:nvPicPr>
        <p:blipFill>
          <a:blip r:embed="rId2"/>
          <a:stretch>
            <a:fillRect/>
          </a:stretch>
        </p:blipFill>
        <p:spPr>
          <a:xfrm>
            <a:off x="0" y="0"/>
            <a:ext cx="14630400" cy="1975961"/>
          </a:xfrm>
          <a:prstGeom prst="rect">
            <a:avLst/>
          </a:prstGeom>
        </p:spPr>
      </p:pic>
      <p:sp>
        <p:nvSpPr>
          <p:cNvPr id="5" name="Text 1"/>
          <p:cNvSpPr/>
          <p:nvPr/>
        </p:nvSpPr>
        <p:spPr>
          <a:xfrm>
            <a:off x="2851547" y="2410658"/>
            <a:ext cx="3161705" cy="493871"/>
          </a:xfrm>
          <a:prstGeom prst="rect">
            <a:avLst/>
          </a:prstGeom>
          <a:noFill/>
          <a:ln/>
        </p:spPr>
        <p:txBody>
          <a:bodyPr wrap="none" rtlCol="0" anchor="t"/>
          <a:lstStyle/>
          <a:p>
            <a:pPr indent="0" marL="0">
              <a:lnSpc>
                <a:spcPts val="3890"/>
              </a:lnSpc>
              <a:buNone/>
            </a:pPr>
            <a:r>
              <a:rPr lang="en-US" sz="3112" b="1" dirty="0">
                <a:solidFill>
                  <a:srgbClr val="FFFFFF"/>
                </a:solidFill>
                <a:latin typeface="Nunito" pitchFamily="34" charset="0"/>
                <a:ea typeface="Nunito" pitchFamily="34" charset="-122"/>
                <a:cs typeface="Nunito" pitchFamily="34" charset="-120"/>
              </a:rPr>
              <a:t>İyileştirme yolları</a:t>
            </a:r>
            <a:endParaRPr lang="en-US" sz="3112" dirty="0"/>
          </a:p>
        </p:txBody>
      </p:sp>
      <p:sp>
        <p:nvSpPr>
          <p:cNvPr id="6" name="Text 2"/>
          <p:cNvSpPr/>
          <p:nvPr/>
        </p:nvSpPr>
        <p:spPr>
          <a:xfrm>
            <a:off x="2851547" y="3141583"/>
            <a:ext cx="8927187" cy="741164"/>
          </a:xfrm>
          <a:prstGeom prst="rect">
            <a:avLst/>
          </a:prstGeom>
          <a:noFill/>
          <a:ln/>
        </p:spPr>
        <p:txBody>
          <a:bodyPr wrap="square" rtlCol="0" anchor="t"/>
          <a:lstStyle/>
          <a:p>
            <a:pPr indent="0" marL="0">
              <a:lnSpc>
                <a:spcPts val="1945"/>
              </a:lnSpc>
              <a:buNone/>
            </a:pPr>
            <a:r>
              <a:rPr lang="en-US" sz="1556" b="1" dirty="0">
                <a:solidFill>
                  <a:srgbClr val="FFFFFF"/>
                </a:solidFill>
                <a:latin typeface="Nunito" pitchFamily="34" charset="0"/>
                <a:ea typeface="Nunito" pitchFamily="34" charset="-122"/>
                <a:cs typeface="Nunito" pitchFamily="34" charset="-120"/>
              </a:rPr>
              <a:t>Veri Seti ve Özellikler: Özellik mühendisliği süreci üzerinde odaklanarak, var olan özellikleri daha etkili kullanma veya yeni özellikler ekleyerek veri setini zenginleştirmek mümkündür. Bu, daha spesifik ve belirleyici özelliklerin tanımlanmasıyla desteklenmelidir.</a:t>
            </a:r>
            <a:endParaRPr lang="en-US" sz="1556" dirty="0"/>
          </a:p>
        </p:txBody>
      </p:sp>
      <p:sp>
        <p:nvSpPr>
          <p:cNvPr id="7" name="Text 3"/>
          <p:cNvSpPr/>
          <p:nvPr/>
        </p:nvSpPr>
        <p:spPr>
          <a:xfrm>
            <a:off x="2851547" y="4119801"/>
            <a:ext cx="8927187" cy="741164"/>
          </a:xfrm>
          <a:prstGeom prst="rect">
            <a:avLst/>
          </a:prstGeom>
          <a:noFill/>
          <a:ln/>
        </p:spPr>
        <p:txBody>
          <a:bodyPr wrap="square" rtlCol="0" anchor="t"/>
          <a:lstStyle/>
          <a:p>
            <a:pPr indent="0" marL="0">
              <a:lnSpc>
                <a:spcPts val="1945"/>
              </a:lnSpc>
              <a:buNone/>
            </a:pPr>
            <a:r>
              <a:rPr lang="en-US" sz="1556" b="1" dirty="0">
                <a:solidFill>
                  <a:srgbClr val="FFFFFF"/>
                </a:solidFill>
                <a:latin typeface="Nunito" pitchFamily="34" charset="0"/>
                <a:ea typeface="Nunito" pitchFamily="34" charset="-122"/>
                <a:cs typeface="Nunito" pitchFamily="34" charset="-120"/>
              </a:rPr>
              <a:t>Algoritmaların Ayarlanması: Modelin hiperparametrelerini gözden geçirerek ve ayarlayarak, algoritmaların performansını artırmak mümkündür. Doğru hiperparametre değerlerini belirlemek, modelin daha iyi genelleme yapmasını sağlayabilir.</a:t>
            </a:r>
            <a:endParaRPr lang="en-US" sz="1556" dirty="0"/>
          </a:p>
        </p:txBody>
      </p:sp>
      <p:sp>
        <p:nvSpPr>
          <p:cNvPr id="8" name="Text 4"/>
          <p:cNvSpPr/>
          <p:nvPr/>
        </p:nvSpPr>
        <p:spPr>
          <a:xfrm>
            <a:off x="2851547" y="5098018"/>
            <a:ext cx="8927187" cy="741164"/>
          </a:xfrm>
          <a:prstGeom prst="rect">
            <a:avLst/>
          </a:prstGeom>
          <a:noFill/>
          <a:ln/>
        </p:spPr>
        <p:txBody>
          <a:bodyPr wrap="square" rtlCol="0" anchor="t"/>
          <a:lstStyle/>
          <a:p>
            <a:pPr indent="0" marL="0">
              <a:lnSpc>
                <a:spcPts val="1945"/>
              </a:lnSpc>
              <a:buNone/>
            </a:pPr>
            <a:r>
              <a:rPr lang="en-US" sz="1556" b="1" dirty="0">
                <a:solidFill>
                  <a:srgbClr val="FFFFFF"/>
                </a:solidFill>
                <a:latin typeface="Nunito" pitchFamily="34" charset="0"/>
                <a:ea typeface="Nunito" pitchFamily="34" charset="-122"/>
                <a:cs typeface="Nunito" pitchFamily="34" charset="-120"/>
              </a:rPr>
              <a:t>Farklı Algoritmaların Denenmesi: Var olan algoritmaların yanı sıra farklı sınıflandırma yöntemlerini denemek, sistem performansını karşılaştırmak ve en etkili olanı seçmek önemlidir. Derin öğrenme, karar ağaçları gibi farklı yaklaşımların test edilmesi düşünülebilir.</a:t>
            </a:r>
            <a:endParaRPr lang="en-US" sz="1556" dirty="0"/>
          </a:p>
        </p:txBody>
      </p:sp>
      <p:sp>
        <p:nvSpPr>
          <p:cNvPr id="9" name="Text 5"/>
          <p:cNvSpPr/>
          <p:nvPr/>
        </p:nvSpPr>
        <p:spPr>
          <a:xfrm>
            <a:off x="2851547" y="6076236"/>
            <a:ext cx="8927187" cy="741164"/>
          </a:xfrm>
          <a:prstGeom prst="rect">
            <a:avLst/>
          </a:prstGeom>
          <a:noFill/>
          <a:ln/>
        </p:spPr>
        <p:txBody>
          <a:bodyPr wrap="square" rtlCol="0" anchor="t"/>
          <a:lstStyle/>
          <a:p>
            <a:pPr indent="0" marL="0">
              <a:lnSpc>
                <a:spcPts val="1945"/>
              </a:lnSpc>
              <a:buNone/>
            </a:pPr>
            <a:r>
              <a:rPr lang="en-US" sz="1556" b="1" dirty="0">
                <a:solidFill>
                  <a:srgbClr val="FFFFFF"/>
                </a:solidFill>
                <a:latin typeface="Nunito" pitchFamily="34" charset="0"/>
                <a:ea typeface="Nunito" pitchFamily="34" charset="-122"/>
                <a:cs typeface="Nunito" pitchFamily="34" charset="-120"/>
              </a:rPr>
              <a:t>Veri Seti Kalitesinin İyileştirilmesi: Daha fazla ve çeşitli veri kullanımı, modelin genelleme yeteneğini artırabilir. Ayrıca, anormal durumları daha iyi temsil eden senaryoların eklenmesi, sistemin güvenilirliğini artırabilir.</a:t>
            </a:r>
            <a:endParaRPr lang="en-US" sz="1556" dirty="0"/>
          </a:p>
        </p:txBody>
      </p:sp>
      <p:sp>
        <p:nvSpPr>
          <p:cNvPr id="10" name="Text 6"/>
          <p:cNvSpPr/>
          <p:nvPr/>
        </p:nvSpPr>
        <p:spPr>
          <a:xfrm>
            <a:off x="2851547" y="7054453"/>
            <a:ext cx="8927187" cy="741164"/>
          </a:xfrm>
          <a:prstGeom prst="rect">
            <a:avLst/>
          </a:prstGeom>
          <a:noFill/>
          <a:ln/>
        </p:spPr>
        <p:txBody>
          <a:bodyPr wrap="square" rtlCol="0" anchor="t"/>
          <a:lstStyle/>
          <a:p>
            <a:pPr indent="0" marL="0">
              <a:lnSpc>
                <a:spcPts val="1945"/>
              </a:lnSpc>
              <a:buNone/>
            </a:pPr>
            <a:r>
              <a:rPr lang="en-US" sz="1556" b="1" dirty="0">
                <a:solidFill>
                  <a:srgbClr val="FFFFFF"/>
                </a:solidFill>
                <a:latin typeface="Nunito" pitchFamily="34" charset="0"/>
                <a:ea typeface="Nunito" pitchFamily="34" charset="-122"/>
                <a:cs typeface="Nunito" pitchFamily="34" charset="-120"/>
              </a:rPr>
              <a:t>Eğitim Sürecinin Gözden Geçirilmesi: Daha uzun eğitim süreleri veya daha fazla iterasyon, modelin daha iyi öğrenmesine katkı sağlayabilir. Aynı zamanda, modelin overfitting veya underfitting problemlerine karşı daha dirençli olabilmesi için eğitim stratejileri gözden geçirilmelidir.</a:t>
            </a:r>
            <a:endParaRPr lang="en-US" sz="1556" dirty="0"/>
          </a:p>
        </p:txBody>
      </p:sp>
      <p:pic>
        <p:nvPicPr>
          <p:cNvPr id="11"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w="55483">
            <a:solidFill>
              <a:srgbClr val="262654"/>
            </a:solidFill>
            <a:prstDash val="solid"/>
          </a:ln>
        </p:spPr>
      </p:sp>
      <p:pic>
        <p:nvPicPr>
          <p:cNvPr id="4" name="Image 1" descr="preencoded.png">    </p:cNvPr>
          <p:cNvPicPr>
            <a:picLocks noChangeAspect="1"/>
          </p:cNvPicPr>
          <p:nvPr/>
        </p:nvPicPr>
        <p:blipFill>
          <a:blip r:embed="rId2"/>
          <a:stretch>
            <a:fillRect/>
          </a:stretch>
        </p:blipFill>
        <p:spPr>
          <a:xfrm>
            <a:off x="0" y="0"/>
            <a:ext cx="3657600" cy="8229600"/>
          </a:xfrm>
          <a:prstGeom prst="rect">
            <a:avLst/>
          </a:prstGeom>
        </p:spPr>
      </p:pic>
      <p:sp>
        <p:nvSpPr>
          <p:cNvPr id="5" name="Text 1"/>
          <p:cNvSpPr/>
          <p:nvPr/>
        </p:nvSpPr>
        <p:spPr>
          <a:xfrm>
            <a:off x="4490799" y="2351365"/>
            <a:ext cx="9250680" cy="694373"/>
          </a:xfrm>
          <a:prstGeom prst="rect">
            <a:avLst/>
          </a:prstGeom>
          <a:noFill/>
          <a:ln/>
        </p:spPr>
        <p:txBody>
          <a:bodyPr wrap="none" rtlCol="0" anchor="t"/>
          <a:lstStyle/>
          <a:p>
            <a:pPr indent="0" marL="0">
              <a:lnSpc>
                <a:spcPts val="5468"/>
              </a:lnSpc>
              <a:buNone/>
            </a:pPr>
            <a:r>
              <a:rPr lang="en-US" sz="4374" b="1" dirty="0">
                <a:solidFill>
                  <a:srgbClr val="FFFFFF"/>
                </a:solidFill>
                <a:latin typeface="Nunito" pitchFamily="34" charset="0"/>
                <a:ea typeface="Nunito" pitchFamily="34" charset="-122"/>
                <a:cs typeface="Nunito" pitchFamily="34" charset="-120"/>
              </a:rPr>
              <a:t>Önemli Ağ Anomali Tespiti Sorunları</a:t>
            </a:r>
            <a:endParaRPr lang="en-US" sz="4374" dirty="0"/>
          </a:p>
        </p:txBody>
      </p:sp>
      <p:sp>
        <p:nvSpPr>
          <p:cNvPr id="6" name="Shape 2"/>
          <p:cNvSpPr/>
          <p:nvPr/>
        </p:nvSpPr>
        <p:spPr>
          <a:xfrm>
            <a:off x="4490799" y="3552587"/>
            <a:ext cx="499943" cy="499943"/>
          </a:xfrm>
          <a:prstGeom prst="roundRect">
            <a:avLst>
              <a:gd name="adj" fmla="val 80001"/>
            </a:avLst>
          </a:prstGeom>
          <a:solidFill>
            <a:srgbClr val="00002E"/>
          </a:solidFill>
          <a:ln w="27742">
            <a:solidFill>
              <a:srgbClr val="F2B42D"/>
            </a:solidFill>
            <a:prstDash val="solid"/>
          </a:ln>
        </p:spPr>
      </p:sp>
      <p:sp>
        <p:nvSpPr>
          <p:cNvPr id="7" name="Text 3"/>
          <p:cNvSpPr/>
          <p:nvPr/>
        </p:nvSpPr>
        <p:spPr>
          <a:xfrm>
            <a:off x="4641652" y="3594259"/>
            <a:ext cx="198120" cy="416481"/>
          </a:xfrm>
          <a:prstGeom prst="rect">
            <a:avLst/>
          </a:prstGeom>
          <a:noFill/>
          <a:ln/>
        </p:spPr>
        <p:txBody>
          <a:bodyPr wrap="none" rtlCol="0" anchor="t"/>
          <a:lstStyle/>
          <a:p>
            <a:pPr algn="ctr" indent="0" marL="0">
              <a:lnSpc>
                <a:spcPts val="3281"/>
              </a:lnSpc>
              <a:buNone/>
            </a:pPr>
            <a:r>
              <a:rPr lang="en-US" sz="2624" b="1" dirty="0">
                <a:solidFill>
                  <a:srgbClr val="F2B42D"/>
                </a:solidFill>
                <a:latin typeface="Nunito" pitchFamily="34" charset="0"/>
                <a:ea typeface="Nunito" pitchFamily="34" charset="-122"/>
                <a:cs typeface="Nunito" pitchFamily="34" charset="-120"/>
              </a:rPr>
              <a:t>1</a:t>
            </a:r>
            <a:endParaRPr lang="en-US" sz="2624" dirty="0"/>
          </a:p>
        </p:txBody>
      </p:sp>
      <p:sp>
        <p:nvSpPr>
          <p:cNvPr id="8" name="Text 4"/>
          <p:cNvSpPr/>
          <p:nvPr/>
        </p:nvSpPr>
        <p:spPr>
          <a:xfrm>
            <a:off x="5212913" y="3628906"/>
            <a:ext cx="3820001" cy="694373"/>
          </a:xfrm>
          <a:prstGeom prst="rect">
            <a:avLst/>
          </a:prstGeom>
          <a:noFill/>
          <a:ln/>
        </p:spPr>
        <p:txBody>
          <a:bodyPr wrap="square" rtlCol="0" anchor="t"/>
          <a:lstStyle/>
          <a:p>
            <a:pPr indent="0" marL="0">
              <a:lnSpc>
                <a:spcPts val="2734"/>
              </a:lnSpc>
              <a:buNone/>
            </a:pPr>
            <a:r>
              <a:rPr lang="en-US" sz="2187" b="1" dirty="0">
                <a:solidFill>
                  <a:srgbClr val="F2B42D"/>
                </a:solidFill>
                <a:latin typeface="Nunito" pitchFamily="34" charset="0"/>
                <a:ea typeface="Nunito" pitchFamily="34" charset="-122"/>
                <a:cs typeface="Nunito" pitchFamily="34" charset="-120"/>
              </a:rPr>
              <a:t>Yanlış Pozitiflik ve Yanlış Negatiflik</a:t>
            </a:r>
            <a:endParaRPr lang="en-US" sz="2187" dirty="0"/>
          </a:p>
        </p:txBody>
      </p:sp>
      <p:sp>
        <p:nvSpPr>
          <p:cNvPr id="9" name="Text 5"/>
          <p:cNvSpPr/>
          <p:nvPr/>
        </p:nvSpPr>
        <p:spPr>
          <a:xfrm>
            <a:off x="5212913" y="4456509"/>
            <a:ext cx="3820001" cy="1421606"/>
          </a:xfrm>
          <a:prstGeom prst="rect">
            <a:avLst/>
          </a:prstGeom>
          <a:noFill/>
          <a:ln/>
        </p:spPr>
        <p:txBody>
          <a:bodyPr wrap="square" rtlCol="0" anchor="t"/>
          <a:lstStyle/>
          <a:p>
            <a:pPr indent="0" marL="0">
              <a:lnSpc>
                <a:spcPts val="2799"/>
              </a:lnSpc>
              <a:buNone/>
            </a:pPr>
            <a:r>
              <a:rPr lang="en-US" sz="1750" dirty="0">
                <a:solidFill>
                  <a:srgbClr val="FFFFFF"/>
                </a:solidFill>
                <a:latin typeface="PT Sans" pitchFamily="34" charset="0"/>
                <a:ea typeface="PT Sans" pitchFamily="34" charset="-122"/>
                <a:cs typeface="PT Sans" pitchFamily="34" charset="-120"/>
              </a:rPr>
              <a:t>Ağ anomali tespitinde en büyük sorunlardan biri, yanlış pozitif veya yanlış negatif sonuçların ortaya çıkmasıdır.</a:t>
            </a:r>
            <a:endParaRPr lang="en-US" sz="1750" dirty="0"/>
          </a:p>
        </p:txBody>
      </p:sp>
      <p:sp>
        <p:nvSpPr>
          <p:cNvPr id="10" name="Shape 6"/>
          <p:cNvSpPr/>
          <p:nvPr/>
        </p:nvSpPr>
        <p:spPr>
          <a:xfrm>
            <a:off x="9255085" y="3552587"/>
            <a:ext cx="499943" cy="499943"/>
          </a:xfrm>
          <a:prstGeom prst="roundRect">
            <a:avLst>
              <a:gd name="adj" fmla="val 80001"/>
            </a:avLst>
          </a:prstGeom>
          <a:solidFill>
            <a:srgbClr val="00002E"/>
          </a:solidFill>
          <a:ln w="27742">
            <a:solidFill>
              <a:srgbClr val="D7425E"/>
            </a:solidFill>
            <a:prstDash val="solid"/>
          </a:ln>
        </p:spPr>
      </p:sp>
      <p:sp>
        <p:nvSpPr>
          <p:cNvPr id="11" name="Text 7"/>
          <p:cNvSpPr/>
          <p:nvPr/>
        </p:nvSpPr>
        <p:spPr>
          <a:xfrm>
            <a:off x="9405937" y="3594259"/>
            <a:ext cx="198120" cy="416481"/>
          </a:xfrm>
          <a:prstGeom prst="rect">
            <a:avLst/>
          </a:prstGeom>
          <a:noFill/>
          <a:ln/>
        </p:spPr>
        <p:txBody>
          <a:bodyPr wrap="none" rtlCol="0" anchor="t"/>
          <a:lstStyle/>
          <a:p>
            <a:pPr algn="ctr" indent="0" marL="0">
              <a:lnSpc>
                <a:spcPts val="3281"/>
              </a:lnSpc>
              <a:buNone/>
            </a:pPr>
            <a:r>
              <a:rPr lang="en-US" sz="2624" b="1" dirty="0">
                <a:solidFill>
                  <a:srgbClr val="D7425E"/>
                </a:solidFill>
                <a:latin typeface="Nunito" pitchFamily="34" charset="0"/>
                <a:ea typeface="Nunito" pitchFamily="34" charset="-122"/>
                <a:cs typeface="Nunito" pitchFamily="34" charset="-120"/>
              </a:rPr>
              <a:t>2</a:t>
            </a:r>
            <a:endParaRPr lang="en-US" sz="2624" dirty="0"/>
          </a:p>
        </p:txBody>
      </p:sp>
      <p:sp>
        <p:nvSpPr>
          <p:cNvPr id="12" name="Text 8"/>
          <p:cNvSpPr/>
          <p:nvPr/>
        </p:nvSpPr>
        <p:spPr>
          <a:xfrm>
            <a:off x="9977199" y="3628906"/>
            <a:ext cx="3820001" cy="694373"/>
          </a:xfrm>
          <a:prstGeom prst="rect">
            <a:avLst/>
          </a:prstGeom>
          <a:noFill/>
          <a:ln/>
        </p:spPr>
        <p:txBody>
          <a:bodyPr wrap="square" rtlCol="0" anchor="t"/>
          <a:lstStyle/>
          <a:p>
            <a:pPr indent="0" marL="0">
              <a:lnSpc>
                <a:spcPts val="2734"/>
              </a:lnSpc>
              <a:buNone/>
            </a:pPr>
            <a:r>
              <a:rPr lang="en-US" sz="2187" b="1" dirty="0">
                <a:solidFill>
                  <a:srgbClr val="D7425E"/>
                </a:solidFill>
                <a:latin typeface="Nunito" pitchFamily="34" charset="0"/>
                <a:ea typeface="Nunito" pitchFamily="34" charset="-122"/>
                <a:cs typeface="Nunito" pitchFamily="34" charset="-120"/>
              </a:rPr>
              <a:t>Doğru Eğitim Verisi Sağlama Zorlukları</a:t>
            </a:r>
            <a:endParaRPr lang="en-US" sz="2187" dirty="0"/>
          </a:p>
        </p:txBody>
      </p:sp>
      <p:sp>
        <p:nvSpPr>
          <p:cNvPr id="13" name="Text 9"/>
          <p:cNvSpPr/>
          <p:nvPr/>
        </p:nvSpPr>
        <p:spPr>
          <a:xfrm>
            <a:off x="9977199" y="4456509"/>
            <a:ext cx="3820001" cy="1421606"/>
          </a:xfrm>
          <a:prstGeom prst="rect">
            <a:avLst/>
          </a:prstGeom>
          <a:noFill/>
          <a:ln/>
        </p:spPr>
        <p:txBody>
          <a:bodyPr wrap="square" rtlCol="0" anchor="t"/>
          <a:lstStyle/>
          <a:p>
            <a:pPr indent="0" marL="0">
              <a:lnSpc>
                <a:spcPts val="2799"/>
              </a:lnSpc>
              <a:buNone/>
            </a:pPr>
            <a:r>
              <a:rPr lang="en-US" sz="1750" dirty="0">
                <a:solidFill>
                  <a:srgbClr val="FFFFFF"/>
                </a:solidFill>
                <a:latin typeface="PT Sans" pitchFamily="34" charset="0"/>
                <a:ea typeface="PT Sans" pitchFamily="34" charset="-122"/>
                <a:cs typeface="PT Sans" pitchFamily="34" charset="-120"/>
              </a:rPr>
              <a:t>Ağ anomalisi tespiti için doğru eğitim verisi sağlamak zor olabilir. Veri toplama ve etiketleme süreci büyük bir öneme sahiptir.</a:t>
            </a:r>
            <a:endParaRPr lang="en-US" sz="1750" dirty="0"/>
          </a:p>
        </p:txBody>
      </p:sp>
      <p:pic>
        <p:nvPicPr>
          <p:cNvPr id="14"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w="38814">
            <a:solidFill>
              <a:srgbClr val="262654"/>
            </a:solidFill>
            <a:prstDash val="solid"/>
          </a:ln>
        </p:spPr>
      </p:sp>
      <p:pic>
        <p:nvPicPr>
          <p:cNvPr id="4" name="Image 1" descr="preencoded.png">    </p:cNvPr>
          <p:cNvPicPr>
            <a:picLocks noChangeAspect="1"/>
          </p:cNvPicPr>
          <p:nvPr/>
        </p:nvPicPr>
        <p:blipFill>
          <a:blip r:embed="rId2"/>
          <a:stretch>
            <a:fillRect/>
          </a:stretch>
        </p:blipFill>
        <p:spPr>
          <a:xfrm>
            <a:off x="0" y="0"/>
            <a:ext cx="5486400" cy="8229600"/>
          </a:xfrm>
          <a:prstGeom prst="rect">
            <a:avLst/>
          </a:prstGeom>
        </p:spPr>
      </p:pic>
      <p:sp>
        <p:nvSpPr>
          <p:cNvPr id="5" name="Text 1"/>
          <p:cNvSpPr/>
          <p:nvPr/>
        </p:nvSpPr>
        <p:spPr>
          <a:xfrm>
            <a:off x="6069568" y="1383506"/>
            <a:ext cx="7977664" cy="972026"/>
          </a:xfrm>
          <a:prstGeom prst="rect">
            <a:avLst/>
          </a:prstGeom>
          <a:noFill/>
          <a:ln/>
        </p:spPr>
        <p:txBody>
          <a:bodyPr wrap="square" rtlCol="0" anchor="t"/>
          <a:lstStyle/>
          <a:p>
            <a:pPr indent="0" marL="0">
              <a:lnSpc>
                <a:spcPts val="1914"/>
              </a:lnSpc>
              <a:buNone/>
            </a:pPr>
            <a:r>
              <a:rPr lang="en-US" sz="1531" b="1" dirty="0">
                <a:solidFill>
                  <a:srgbClr val="FFFFFF"/>
                </a:solidFill>
                <a:latin typeface="Nunito" pitchFamily="34" charset="0"/>
                <a:ea typeface="Nunito" pitchFamily="34" charset="-122"/>
                <a:cs typeface="Nunito" pitchFamily="34" charset="-120"/>
              </a:rPr>
              <a:t>Ağ anomali tespitinde, yanlış pozitif sonuçlar normal durumları anormal olarak sınıflandırırken, yanlış negatif sonuçlar ise anormal durumları normal olarak sınıflandırmaktadır. Bu durumlar, güvenilir bir ağ anomali tespit sistemi için ciddi sonuçlar doğurabilir.</a:t>
            </a:r>
            <a:endParaRPr lang="en-US" sz="1531" dirty="0"/>
          </a:p>
        </p:txBody>
      </p:sp>
      <p:sp>
        <p:nvSpPr>
          <p:cNvPr id="6" name="Text 2"/>
          <p:cNvSpPr/>
          <p:nvPr/>
        </p:nvSpPr>
        <p:spPr>
          <a:xfrm>
            <a:off x="6069568" y="2511028"/>
            <a:ext cx="4351020" cy="243007"/>
          </a:xfrm>
          <a:prstGeom prst="rect">
            <a:avLst/>
          </a:prstGeom>
          <a:noFill/>
          <a:ln/>
        </p:spPr>
        <p:txBody>
          <a:bodyPr wrap="none" rtlCol="0" anchor="t"/>
          <a:lstStyle/>
          <a:p>
            <a:pPr indent="0" marL="0">
              <a:lnSpc>
                <a:spcPts val="1914"/>
              </a:lnSpc>
              <a:buNone/>
            </a:pPr>
            <a:r>
              <a:rPr lang="en-US" sz="1531" b="1" dirty="0">
                <a:solidFill>
                  <a:srgbClr val="FFFFFF"/>
                </a:solidFill>
                <a:latin typeface="Nunito" pitchFamily="34" charset="0"/>
                <a:ea typeface="Nunito" pitchFamily="34" charset="-122"/>
                <a:cs typeface="Nunito" pitchFamily="34" charset="-120"/>
              </a:rPr>
              <a:t>Çözüm odaklı yaklaşımlar şu şekilde sıralanabilir:</a:t>
            </a:r>
            <a:endParaRPr lang="en-US" sz="1531" dirty="0"/>
          </a:p>
        </p:txBody>
      </p:sp>
      <p:sp>
        <p:nvSpPr>
          <p:cNvPr id="7" name="Text 3"/>
          <p:cNvSpPr/>
          <p:nvPr/>
        </p:nvSpPr>
        <p:spPr>
          <a:xfrm>
            <a:off x="6069568" y="2987278"/>
            <a:ext cx="7977664" cy="972026"/>
          </a:xfrm>
          <a:prstGeom prst="rect">
            <a:avLst/>
          </a:prstGeom>
          <a:noFill/>
          <a:ln/>
        </p:spPr>
        <p:txBody>
          <a:bodyPr wrap="square" rtlCol="0" anchor="t"/>
          <a:lstStyle/>
          <a:p>
            <a:pPr indent="0" marL="0">
              <a:lnSpc>
                <a:spcPts val="1914"/>
              </a:lnSpc>
              <a:buNone/>
            </a:pPr>
            <a:r>
              <a:rPr lang="en-US" sz="1531" b="1" dirty="0">
                <a:solidFill>
                  <a:srgbClr val="FFFFFF"/>
                </a:solidFill>
                <a:latin typeface="Nunito" pitchFamily="34" charset="0"/>
                <a:ea typeface="Nunito" pitchFamily="34" charset="-122"/>
                <a:cs typeface="Nunito" pitchFamily="34" charset="-120"/>
              </a:rPr>
              <a:t>Algoritma İyileştirmeleri:</a:t>
            </a:r>
            <a:pPr indent="0" marL="0">
              <a:lnSpc>
                <a:spcPts val="1914"/>
              </a:lnSpc>
              <a:buNone/>
            </a:pPr>
            <a:r>
              <a:rPr lang="en-US" sz="1531" b="1" dirty="0">
                <a:solidFill>
                  <a:srgbClr val="FFFFFF"/>
                </a:solidFill>
                <a:latin typeface="Nunito" pitchFamily="34" charset="0"/>
                <a:ea typeface="Nunito" pitchFamily="34" charset="-122"/>
                <a:cs typeface="Nunito" pitchFamily="34" charset="-120"/>
              </a:rPr>
              <a:t> Algoritmaların daha hassas hale getirilmesi, özellikle yanlış pozitiflik ve yanlış negatiflik oranlarını azaltacak şekilde ayarlanması. Hiperparametrelerin dikkatlice gözden geçirilmesi ve optimal değerlere ulaşmak için sürekli olarak ayarlanması bu süreçte önemlidir.</a:t>
            </a:r>
            <a:endParaRPr lang="en-US" sz="1531" dirty="0"/>
          </a:p>
        </p:txBody>
      </p:sp>
      <p:sp>
        <p:nvSpPr>
          <p:cNvPr id="8" name="Text 4"/>
          <p:cNvSpPr/>
          <p:nvPr/>
        </p:nvSpPr>
        <p:spPr>
          <a:xfrm>
            <a:off x="6069568" y="4192548"/>
            <a:ext cx="7977664" cy="729020"/>
          </a:xfrm>
          <a:prstGeom prst="rect">
            <a:avLst/>
          </a:prstGeom>
          <a:noFill/>
          <a:ln/>
        </p:spPr>
        <p:txBody>
          <a:bodyPr wrap="square" rtlCol="0" anchor="t"/>
          <a:lstStyle/>
          <a:p>
            <a:pPr indent="0" marL="0">
              <a:lnSpc>
                <a:spcPts val="1914"/>
              </a:lnSpc>
              <a:buNone/>
            </a:pPr>
            <a:r>
              <a:rPr lang="en-US" sz="1531" b="1" dirty="0">
                <a:solidFill>
                  <a:srgbClr val="FFFFFF"/>
                </a:solidFill>
                <a:latin typeface="Nunito" pitchFamily="34" charset="0"/>
                <a:ea typeface="Nunito" pitchFamily="34" charset="-122"/>
                <a:cs typeface="Nunito" pitchFamily="34" charset="-120"/>
              </a:rPr>
              <a:t>Daha İyi Özellik Mühendisliği:</a:t>
            </a:r>
            <a:pPr indent="0" marL="0">
              <a:lnSpc>
                <a:spcPts val="1914"/>
              </a:lnSpc>
              <a:buNone/>
            </a:pPr>
            <a:r>
              <a:rPr lang="en-US" sz="1531" b="1" dirty="0">
                <a:solidFill>
                  <a:srgbClr val="FFFFFF"/>
                </a:solidFill>
                <a:latin typeface="Nunito" pitchFamily="34" charset="0"/>
                <a:ea typeface="Nunito" pitchFamily="34" charset="-122"/>
                <a:cs typeface="Nunito" pitchFamily="34" charset="-120"/>
              </a:rPr>
              <a:t> Veri setindeki özelliklerin daha iyi seçilmesi ve tanımlanması, algoritmaların daha doğru sınıflandırma yapmasına olanak tanır. Bu, yanlış pozitiflik ve yanlış negatiflik oranlarını azaltabilir.</a:t>
            </a:r>
            <a:endParaRPr lang="en-US" sz="1531" dirty="0"/>
          </a:p>
        </p:txBody>
      </p:sp>
      <p:sp>
        <p:nvSpPr>
          <p:cNvPr id="9" name="Text 5"/>
          <p:cNvSpPr/>
          <p:nvPr/>
        </p:nvSpPr>
        <p:spPr>
          <a:xfrm>
            <a:off x="6069568" y="5154811"/>
            <a:ext cx="7977664" cy="486013"/>
          </a:xfrm>
          <a:prstGeom prst="rect">
            <a:avLst/>
          </a:prstGeom>
          <a:noFill/>
          <a:ln/>
        </p:spPr>
        <p:txBody>
          <a:bodyPr wrap="square" rtlCol="0" anchor="t"/>
          <a:lstStyle/>
          <a:p>
            <a:pPr indent="0" marL="0">
              <a:lnSpc>
                <a:spcPts val="1914"/>
              </a:lnSpc>
              <a:buNone/>
            </a:pPr>
            <a:r>
              <a:rPr lang="en-US" sz="1531" b="1" dirty="0">
                <a:solidFill>
                  <a:srgbClr val="FFFFFF"/>
                </a:solidFill>
                <a:latin typeface="Nunito" pitchFamily="34" charset="0"/>
                <a:ea typeface="Nunito" pitchFamily="34" charset="-122"/>
                <a:cs typeface="Nunito" pitchFamily="34" charset="-120"/>
              </a:rPr>
              <a:t>Eğitim Verilerinin Çeşitlendirilmesi:</a:t>
            </a:r>
            <a:pPr indent="0" marL="0">
              <a:lnSpc>
                <a:spcPts val="1914"/>
              </a:lnSpc>
              <a:buNone/>
            </a:pPr>
            <a:r>
              <a:rPr lang="en-US" sz="1531" b="1" dirty="0">
                <a:solidFill>
                  <a:srgbClr val="FFFFFF"/>
                </a:solidFill>
                <a:latin typeface="Nunito" pitchFamily="34" charset="0"/>
                <a:ea typeface="Nunito" pitchFamily="34" charset="-122"/>
                <a:cs typeface="Nunito" pitchFamily="34" charset="-120"/>
              </a:rPr>
              <a:t> Eğitim verilerinin daha fazla çeşitlilik göstermesi, algoritmaların genelleme yeteneklerini artırabilir ve yanlış sınıflandırmaları azaltabilir.</a:t>
            </a:r>
            <a:endParaRPr lang="en-US" sz="1531" dirty="0"/>
          </a:p>
        </p:txBody>
      </p:sp>
      <p:sp>
        <p:nvSpPr>
          <p:cNvPr id="10" name="Text 6"/>
          <p:cNvSpPr/>
          <p:nvPr/>
        </p:nvSpPr>
        <p:spPr>
          <a:xfrm>
            <a:off x="6069568" y="5874067"/>
            <a:ext cx="7977664" cy="972026"/>
          </a:xfrm>
          <a:prstGeom prst="rect">
            <a:avLst/>
          </a:prstGeom>
          <a:noFill/>
          <a:ln/>
        </p:spPr>
        <p:txBody>
          <a:bodyPr wrap="square" rtlCol="0" anchor="t"/>
          <a:lstStyle/>
          <a:p>
            <a:pPr indent="0" marL="0">
              <a:lnSpc>
                <a:spcPts val="1914"/>
              </a:lnSpc>
              <a:buNone/>
            </a:pPr>
            <a:r>
              <a:rPr lang="en-US" sz="1531" b="1" dirty="0">
                <a:solidFill>
                  <a:srgbClr val="FFFFFF"/>
                </a:solidFill>
                <a:latin typeface="Nunito" pitchFamily="34" charset="0"/>
                <a:ea typeface="Nunito" pitchFamily="34" charset="-122"/>
                <a:cs typeface="Nunito" pitchFamily="34" charset="-120"/>
              </a:rPr>
              <a:t>Performans Metriklerinin Dikkatlice İncelenmesi:</a:t>
            </a:r>
            <a:pPr indent="0" marL="0">
              <a:lnSpc>
                <a:spcPts val="1914"/>
              </a:lnSpc>
              <a:buNone/>
            </a:pPr>
            <a:r>
              <a:rPr lang="en-US" sz="1531" b="1" dirty="0">
                <a:solidFill>
                  <a:srgbClr val="FFFFFF"/>
                </a:solidFill>
                <a:latin typeface="Nunito" pitchFamily="34" charset="0"/>
                <a:ea typeface="Nunito" pitchFamily="34" charset="-122"/>
                <a:cs typeface="Nunito" pitchFamily="34" charset="-120"/>
              </a:rPr>
              <a:t> Doğruluk oranı, hassasiyet ve özgüllük gibi performans metriklerinin dikkatlice incelenmesi önemlidir. Yanlış pozitiflik ve yanlış negatiflik oranlarına özellikle odaklanılarak, algoritmaların sınıflandırma doğruluğu değerlendirilmelidir.</a:t>
            </a:r>
            <a:endParaRPr lang="en-US" sz="1531" dirty="0"/>
          </a:p>
        </p:txBody>
      </p:sp>
      <p:pic>
        <p:nvPicPr>
          <p:cNvPr id="11"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w="55483">
            <a:solidFill>
              <a:srgbClr val="262654"/>
            </a:solidFill>
            <a:prstDash val="solid"/>
          </a:ln>
        </p:spPr>
      </p:sp>
      <p:pic>
        <p:nvPicPr>
          <p:cNvPr id="4" name="Image 1" descr="preencoded.png">    </p:cNvPr>
          <p:cNvPicPr>
            <a:picLocks noChangeAspect="1"/>
          </p:cNvPicPr>
          <p:nvPr/>
        </p:nvPicPr>
        <p:blipFill>
          <a:blip r:embed="rId2"/>
          <a:stretch>
            <a:fillRect/>
          </a:stretch>
        </p:blipFill>
        <p:spPr>
          <a:xfrm>
            <a:off x="0" y="0"/>
            <a:ext cx="5486400" cy="8229600"/>
          </a:xfrm>
          <a:prstGeom prst="rect">
            <a:avLst/>
          </a:prstGeom>
        </p:spPr>
      </p:pic>
      <p:sp>
        <p:nvSpPr>
          <p:cNvPr id="5" name="Text 1"/>
          <p:cNvSpPr/>
          <p:nvPr/>
        </p:nvSpPr>
        <p:spPr>
          <a:xfrm>
            <a:off x="6319599" y="1858089"/>
            <a:ext cx="7477601" cy="4513421"/>
          </a:xfrm>
          <a:prstGeom prst="rect">
            <a:avLst/>
          </a:prstGeom>
          <a:noFill/>
          <a:ln/>
        </p:spPr>
        <p:txBody>
          <a:bodyPr wrap="square" rtlCol="0" anchor="t"/>
          <a:lstStyle/>
          <a:p>
            <a:pPr indent="0" marL="0">
              <a:lnSpc>
                <a:spcPts val="2734"/>
              </a:lnSpc>
              <a:buNone/>
            </a:pPr>
            <a:r>
              <a:rPr lang="en-US" sz="2187" b="1" dirty="0">
                <a:solidFill>
                  <a:srgbClr val="FFFFFF"/>
                </a:solidFill>
                <a:latin typeface="Nunito" pitchFamily="34" charset="0"/>
                <a:ea typeface="Nunito" pitchFamily="34" charset="-122"/>
                <a:cs typeface="Nunito" pitchFamily="34" charset="-120"/>
              </a:rPr>
              <a:t>Veri toplama ve etiketleme süreci, ağ trafiği verilerini temsil edici ve çeşitli senaryolardan elde etmek için zaman alıcı ve karmaşık olabilir. Anormal durumları doğru bir şekilde etiketlemek ve bu etiketleri eğitim verilerine entegre etmek zorluğu, etiketleme sürecinin hassasiyet gerektirmesinden kaynaklanmaktadır. Bu zorlukların üstesinden gelmek için etkili veri toplama stratejileri oluşturmak, etiketleme sürecini dikkatlice tanımlamak ve sürekli güncellemek, çeşitli senaryolardan gelen verilere öncelik vermek gibi çözüm yaklaşımları benimsenmelidir. Bu adımlar, doğru eğitim verisi sağlama zorluklarına karşı başa çıkma ve ağ anomalisi tespiti modellerinin güvenilirliğini artırma amacını taşımaktadır.</a:t>
            </a:r>
            <a:endParaRPr lang="en-US" sz="2187" dirty="0"/>
          </a:p>
        </p:txBody>
      </p:sp>
      <p:pic>
        <p:nvPicPr>
          <p:cNvPr id="6"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w="42982">
            <a:solidFill>
              <a:srgbClr val="262654"/>
            </a:solidFill>
            <a:prstDash val="solid"/>
          </a:ln>
        </p:spPr>
      </p:sp>
      <p:pic>
        <p:nvPicPr>
          <p:cNvPr id="4" name="Image 1" descr="preencoded.png">    </p:cNvPr>
          <p:cNvPicPr>
            <a:picLocks noChangeAspect="1"/>
          </p:cNvPicPr>
          <p:nvPr/>
        </p:nvPicPr>
        <p:blipFill>
          <a:blip r:embed="rId2"/>
          <a:stretch>
            <a:fillRect/>
          </a:stretch>
        </p:blipFill>
        <p:spPr>
          <a:xfrm>
            <a:off x="0" y="0"/>
            <a:ext cx="14630400" cy="8229600"/>
          </a:xfrm>
          <a:prstGeom prst="rect">
            <a:avLst/>
          </a:prstGeom>
        </p:spPr>
      </p:pic>
      <p:sp>
        <p:nvSpPr>
          <p:cNvPr id="5" name="Shape 1"/>
          <p:cNvSpPr/>
          <p:nvPr/>
        </p:nvSpPr>
        <p:spPr>
          <a:xfrm>
            <a:off x="0" y="0"/>
            <a:ext cx="14630400" cy="8229600"/>
          </a:xfrm>
          <a:prstGeom prst="rect">
            <a:avLst/>
          </a:prstGeom>
          <a:solidFill>
            <a:srgbClr val="00002E">
              <a:alpha val="80000"/>
            </a:srgbClr>
          </a:solidFill>
          <a:ln/>
        </p:spPr>
      </p:sp>
      <p:sp>
        <p:nvSpPr>
          <p:cNvPr id="6" name="Text 2"/>
          <p:cNvSpPr/>
          <p:nvPr/>
        </p:nvSpPr>
        <p:spPr>
          <a:xfrm>
            <a:off x="3992761" y="473988"/>
            <a:ext cx="6644640" cy="646033"/>
          </a:xfrm>
          <a:prstGeom prst="rect">
            <a:avLst/>
          </a:prstGeom>
          <a:noFill/>
          <a:ln/>
        </p:spPr>
        <p:txBody>
          <a:bodyPr wrap="none" rtlCol="0" anchor="t"/>
          <a:lstStyle/>
          <a:p>
            <a:pPr algn="ctr" indent="0" marL="0">
              <a:lnSpc>
                <a:spcPts val="5087"/>
              </a:lnSpc>
              <a:buNone/>
            </a:pPr>
            <a:r>
              <a:rPr lang="en-US" sz="4069" b="1" dirty="0">
                <a:solidFill>
                  <a:srgbClr val="DD785E"/>
                </a:solidFill>
                <a:latin typeface="Nunito" pitchFamily="34" charset="0"/>
                <a:ea typeface="Nunito" pitchFamily="34" charset="-122"/>
                <a:cs typeface="Nunito" pitchFamily="34" charset="-120"/>
              </a:rPr>
              <a:t>Dinlediğiniz için teşekkürler</a:t>
            </a:r>
            <a:endParaRPr lang="en-US" sz="4069" dirty="0"/>
          </a:p>
        </p:txBody>
      </p:sp>
      <p:sp>
        <p:nvSpPr>
          <p:cNvPr id="7" name="Text 3"/>
          <p:cNvSpPr/>
          <p:nvPr/>
        </p:nvSpPr>
        <p:spPr>
          <a:xfrm>
            <a:off x="2451021" y="1378387"/>
            <a:ext cx="9728240" cy="275630"/>
          </a:xfrm>
          <a:prstGeom prst="rect">
            <a:avLst/>
          </a:prstGeom>
          <a:noFill/>
          <a:ln/>
        </p:spPr>
        <p:txBody>
          <a:bodyPr wrap="none" rtlCol="0" anchor="t"/>
          <a:lstStyle/>
          <a:p>
            <a:pPr algn="ctr" indent="0" marL="0">
              <a:lnSpc>
                <a:spcPts val="2170"/>
              </a:lnSpc>
              <a:buNone/>
            </a:pPr>
            <a:endParaRPr lang="en-US" sz="1356" dirty="0"/>
          </a:p>
        </p:txBody>
      </p:sp>
      <p:sp>
        <p:nvSpPr>
          <p:cNvPr id="8" name="Text 4"/>
          <p:cNvSpPr/>
          <p:nvPr/>
        </p:nvSpPr>
        <p:spPr>
          <a:xfrm>
            <a:off x="2451021" y="1847731"/>
            <a:ext cx="9728240" cy="275630"/>
          </a:xfrm>
          <a:prstGeom prst="rect">
            <a:avLst/>
          </a:prstGeom>
          <a:noFill/>
          <a:ln/>
        </p:spPr>
        <p:txBody>
          <a:bodyPr wrap="none" rtlCol="0" anchor="t"/>
          <a:lstStyle/>
          <a:p>
            <a:pPr indent="0" marL="0">
              <a:lnSpc>
                <a:spcPts val="2170"/>
              </a:lnSpc>
              <a:buNone/>
            </a:pPr>
            <a:endParaRPr lang="en-US" sz="1356" dirty="0"/>
          </a:p>
        </p:txBody>
      </p:sp>
      <p:sp>
        <p:nvSpPr>
          <p:cNvPr id="9" name="Text 5"/>
          <p:cNvSpPr/>
          <p:nvPr/>
        </p:nvSpPr>
        <p:spPr>
          <a:xfrm>
            <a:off x="2451021" y="2317075"/>
            <a:ext cx="9728240" cy="275630"/>
          </a:xfrm>
          <a:prstGeom prst="rect">
            <a:avLst/>
          </a:prstGeom>
          <a:noFill/>
          <a:ln/>
        </p:spPr>
        <p:txBody>
          <a:bodyPr wrap="none" rtlCol="0" anchor="t"/>
          <a:lstStyle/>
          <a:p>
            <a:pPr indent="0" marL="0">
              <a:lnSpc>
                <a:spcPts val="2170"/>
              </a:lnSpc>
              <a:buNone/>
            </a:pPr>
            <a:endParaRPr lang="en-US" sz="1356" dirty="0"/>
          </a:p>
        </p:txBody>
      </p:sp>
      <p:sp>
        <p:nvSpPr>
          <p:cNvPr id="10" name="Text 6"/>
          <p:cNvSpPr/>
          <p:nvPr/>
        </p:nvSpPr>
        <p:spPr>
          <a:xfrm>
            <a:off x="2451021" y="2786420"/>
            <a:ext cx="9728240" cy="275630"/>
          </a:xfrm>
          <a:prstGeom prst="rect">
            <a:avLst/>
          </a:prstGeom>
          <a:noFill/>
          <a:ln/>
        </p:spPr>
        <p:txBody>
          <a:bodyPr wrap="none" rtlCol="0" anchor="t"/>
          <a:lstStyle/>
          <a:p>
            <a:pPr indent="0" marL="0">
              <a:lnSpc>
                <a:spcPts val="2170"/>
              </a:lnSpc>
              <a:buNone/>
            </a:pPr>
            <a:endParaRPr lang="en-US" sz="1356" dirty="0"/>
          </a:p>
        </p:txBody>
      </p:sp>
      <p:sp>
        <p:nvSpPr>
          <p:cNvPr id="11" name="Text 7"/>
          <p:cNvSpPr/>
          <p:nvPr/>
        </p:nvSpPr>
        <p:spPr>
          <a:xfrm>
            <a:off x="2451021" y="3255764"/>
            <a:ext cx="9728240" cy="275630"/>
          </a:xfrm>
          <a:prstGeom prst="rect">
            <a:avLst/>
          </a:prstGeom>
          <a:noFill/>
          <a:ln/>
        </p:spPr>
        <p:txBody>
          <a:bodyPr wrap="none" rtlCol="0" anchor="t"/>
          <a:lstStyle/>
          <a:p>
            <a:pPr indent="0" marL="0">
              <a:lnSpc>
                <a:spcPts val="2170"/>
              </a:lnSpc>
              <a:buNone/>
            </a:pPr>
            <a:endParaRPr lang="en-US" sz="1356" dirty="0"/>
          </a:p>
        </p:txBody>
      </p:sp>
      <p:sp>
        <p:nvSpPr>
          <p:cNvPr id="12" name="Text 8"/>
          <p:cNvSpPr/>
          <p:nvPr/>
        </p:nvSpPr>
        <p:spPr>
          <a:xfrm>
            <a:off x="2451021" y="3725108"/>
            <a:ext cx="9728240" cy="275630"/>
          </a:xfrm>
          <a:prstGeom prst="rect">
            <a:avLst/>
          </a:prstGeom>
          <a:noFill/>
          <a:ln/>
        </p:spPr>
        <p:txBody>
          <a:bodyPr wrap="none" rtlCol="0" anchor="t"/>
          <a:lstStyle/>
          <a:p>
            <a:pPr indent="0" marL="0">
              <a:lnSpc>
                <a:spcPts val="2170"/>
              </a:lnSpc>
              <a:buNone/>
            </a:pPr>
            <a:endParaRPr lang="en-US" sz="1356" dirty="0"/>
          </a:p>
        </p:txBody>
      </p:sp>
      <p:sp>
        <p:nvSpPr>
          <p:cNvPr id="13" name="Text 9"/>
          <p:cNvSpPr/>
          <p:nvPr/>
        </p:nvSpPr>
        <p:spPr>
          <a:xfrm>
            <a:off x="2451021" y="4194453"/>
            <a:ext cx="9728240" cy="275630"/>
          </a:xfrm>
          <a:prstGeom prst="rect">
            <a:avLst/>
          </a:prstGeom>
          <a:noFill/>
          <a:ln/>
        </p:spPr>
        <p:txBody>
          <a:bodyPr wrap="none" rtlCol="0" anchor="t"/>
          <a:lstStyle/>
          <a:p>
            <a:pPr indent="0" marL="0">
              <a:lnSpc>
                <a:spcPts val="2170"/>
              </a:lnSpc>
              <a:buNone/>
            </a:pPr>
            <a:endParaRPr lang="en-US" sz="1356" dirty="0"/>
          </a:p>
        </p:txBody>
      </p:sp>
      <p:sp>
        <p:nvSpPr>
          <p:cNvPr id="14" name="Text 10"/>
          <p:cNvSpPr/>
          <p:nvPr/>
        </p:nvSpPr>
        <p:spPr>
          <a:xfrm>
            <a:off x="2451021" y="4663797"/>
            <a:ext cx="9728240" cy="275630"/>
          </a:xfrm>
          <a:prstGeom prst="rect">
            <a:avLst/>
          </a:prstGeom>
          <a:noFill/>
          <a:ln/>
        </p:spPr>
        <p:txBody>
          <a:bodyPr wrap="none" rtlCol="0" anchor="t"/>
          <a:lstStyle/>
          <a:p>
            <a:pPr indent="0" marL="0">
              <a:lnSpc>
                <a:spcPts val="2170"/>
              </a:lnSpc>
              <a:buNone/>
            </a:pPr>
            <a:endParaRPr lang="en-US" sz="1356" dirty="0"/>
          </a:p>
        </p:txBody>
      </p:sp>
      <p:sp>
        <p:nvSpPr>
          <p:cNvPr id="15" name="Text 11"/>
          <p:cNvSpPr/>
          <p:nvPr/>
        </p:nvSpPr>
        <p:spPr>
          <a:xfrm>
            <a:off x="2451021" y="5133142"/>
            <a:ext cx="9728240" cy="275630"/>
          </a:xfrm>
          <a:prstGeom prst="rect">
            <a:avLst/>
          </a:prstGeom>
          <a:noFill/>
          <a:ln/>
        </p:spPr>
        <p:txBody>
          <a:bodyPr wrap="none" rtlCol="0" anchor="t"/>
          <a:lstStyle/>
          <a:p>
            <a:pPr indent="0" marL="0">
              <a:lnSpc>
                <a:spcPts val="2170"/>
              </a:lnSpc>
              <a:buNone/>
            </a:pPr>
            <a:endParaRPr lang="en-US" sz="1356" dirty="0"/>
          </a:p>
        </p:txBody>
      </p:sp>
      <p:sp>
        <p:nvSpPr>
          <p:cNvPr id="16" name="Text 12"/>
          <p:cNvSpPr/>
          <p:nvPr/>
        </p:nvSpPr>
        <p:spPr>
          <a:xfrm>
            <a:off x="2451021" y="5602486"/>
            <a:ext cx="9728240" cy="275630"/>
          </a:xfrm>
          <a:prstGeom prst="rect">
            <a:avLst/>
          </a:prstGeom>
          <a:noFill/>
          <a:ln/>
        </p:spPr>
        <p:txBody>
          <a:bodyPr wrap="none" rtlCol="0" anchor="t"/>
          <a:lstStyle/>
          <a:p>
            <a:pPr indent="0" marL="0">
              <a:lnSpc>
                <a:spcPts val="2170"/>
              </a:lnSpc>
              <a:buNone/>
            </a:pPr>
            <a:endParaRPr lang="en-US" sz="1356" dirty="0"/>
          </a:p>
        </p:txBody>
      </p:sp>
      <p:sp>
        <p:nvSpPr>
          <p:cNvPr id="17" name="Text 13"/>
          <p:cNvSpPr/>
          <p:nvPr/>
        </p:nvSpPr>
        <p:spPr>
          <a:xfrm>
            <a:off x="2451021" y="6071830"/>
            <a:ext cx="9728240" cy="275630"/>
          </a:xfrm>
          <a:prstGeom prst="rect">
            <a:avLst/>
          </a:prstGeom>
          <a:noFill/>
          <a:ln/>
        </p:spPr>
        <p:txBody>
          <a:bodyPr wrap="none" rtlCol="0" anchor="t"/>
          <a:lstStyle/>
          <a:p>
            <a:pPr indent="0" marL="0">
              <a:lnSpc>
                <a:spcPts val="2170"/>
              </a:lnSpc>
              <a:buNone/>
            </a:pPr>
            <a:endParaRPr lang="en-US" sz="1356" dirty="0"/>
          </a:p>
        </p:txBody>
      </p:sp>
      <p:sp>
        <p:nvSpPr>
          <p:cNvPr id="18" name="Text 14"/>
          <p:cNvSpPr/>
          <p:nvPr/>
        </p:nvSpPr>
        <p:spPr>
          <a:xfrm>
            <a:off x="2451021" y="6541175"/>
            <a:ext cx="9728240" cy="275630"/>
          </a:xfrm>
          <a:prstGeom prst="rect">
            <a:avLst/>
          </a:prstGeom>
          <a:noFill/>
          <a:ln/>
        </p:spPr>
        <p:txBody>
          <a:bodyPr wrap="none" rtlCol="0" anchor="t"/>
          <a:lstStyle/>
          <a:p>
            <a:pPr indent="0" marL="0">
              <a:lnSpc>
                <a:spcPts val="2170"/>
              </a:lnSpc>
              <a:buNone/>
            </a:pPr>
            <a:endParaRPr lang="en-US" sz="1356" dirty="0"/>
          </a:p>
        </p:txBody>
      </p:sp>
      <p:sp>
        <p:nvSpPr>
          <p:cNvPr id="19" name="Text 15"/>
          <p:cNvSpPr/>
          <p:nvPr/>
        </p:nvSpPr>
        <p:spPr>
          <a:xfrm>
            <a:off x="2451021" y="7010519"/>
            <a:ext cx="9728240" cy="275630"/>
          </a:xfrm>
          <a:prstGeom prst="rect">
            <a:avLst/>
          </a:prstGeom>
          <a:noFill/>
          <a:ln/>
        </p:spPr>
        <p:txBody>
          <a:bodyPr wrap="none" rtlCol="0" anchor="t"/>
          <a:lstStyle/>
          <a:p>
            <a:pPr indent="0" marL="0">
              <a:lnSpc>
                <a:spcPts val="2170"/>
              </a:lnSpc>
              <a:buNone/>
            </a:pPr>
            <a:endParaRPr lang="en-US" sz="1356" dirty="0"/>
          </a:p>
        </p:txBody>
      </p:sp>
      <p:sp>
        <p:nvSpPr>
          <p:cNvPr id="20" name="Text 16"/>
          <p:cNvSpPr/>
          <p:nvPr/>
        </p:nvSpPr>
        <p:spPr>
          <a:xfrm>
            <a:off x="2451021" y="7479863"/>
            <a:ext cx="9728240" cy="275630"/>
          </a:xfrm>
          <a:prstGeom prst="rect">
            <a:avLst/>
          </a:prstGeom>
          <a:noFill/>
          <a:ln/>
        </p:spPr>
        <p:txBody>
          <a:bodyPr wrap="none" rtlCol="0" anchor="t"/>
          <a:lstStyle/>
          <a:p>
            <a:pPr indent="0" marL="0">
              <a:lnSpc>
                <a:spcPts val="2170"/>
              </a:lnSpc>
              <a:buNone/>
            </a:pPr>
            <a:endParaRPr lang="en-US" sz="1356" dirty="0"/>
          </a:p>
        </p:txBody>
      </p:sp>
      <p:pic>
        <p:nvPicPr>
          <p:cNvPr id="21"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w="55483">
            <a:solidFill>
              <a:srgbClr val="262654"/>
            </a:solidFill>
            <a:prstDash val="solid"/>
          </a:ln>
        </p:spPr>
      </p:sp>
      <p:sp>
        <p:nvSpPr>
          <p:cNvPr id="4" name="Shape 1"/>
          <p:cNvSpPr/>
          <p:nvPr/>
        </p:nvSpPr>
        <p:spPr>
          <a:xfrm>
            <a:off x="1041321" y="1281232"/>
            <a:ext cx="2886908" cy="1784152"/>
          </a:xfrm>
          <a:prstGeom prst="roundRect">
            <a:avLst>
              <a:gd name="adj" fmla="val 22417"/>
            </a:avLst>
          </a:prstGeom>
          <a:noFill/>
          <a:ln w="27742">
            <a:solidFill>
              <a:srgbClr val="F2B42D"/>
            </a:solidFill>
            <a:prstDash val="solid"/>
          </a:ln>
        </p:spPr>
      </p:sp>
      <p:pic>
        <p:nvPicPr>
          <p:cNvPr id="5" name="Image 1" descr="preencoded.png">    </p:cNvPr>
          <p:cNvPicPr>
            <a:picLocks noChangeAspect="1"/>
          </p:cNvPicPr>
          <p:nvPr/>
        </p:nvPicPr>
        <p:blipFill>
          <a:blip r:embed="rId2"/>
          <a:stretch>
            <a:fillRect/>
          </a:stretch>
        </p:blipFill>
        <p:spPr>
          <a:xfrm>
            <a:off x="1069062" y="1308973"/>
            <a:ext cx="2831425" cy="1728668"/>
          </a:xfrm>
          <a:prstGeom prst="rect">
            <a:avLst/>
          </a:prstGeom>
        </p:spPr>
      </p:pic>
      <p:sp>
        <p:nvSpPr>
          <p:cNvPr id="6" name="Text 2"/>
          <p:cNvSpPr/>
          <p:nvPr/>
        </p:nvSpPr>
        <p:spPr>
          <a:xfrm>
            <a:off x="1041321" y="3343037"/>
            <a:ext cx="2886908" cy="694373"/>
          </a:xfrm>
          <a:prstGeom prst="rect">
            <a:avLst/>
          </a:prstGeom>
          <a:noFill/>
          <a:ln/>
        </p:spPr>
        <p:txBody>
          <a:bodyPr wrap="square" rtlCol="0" anchor="t"/>
          <a:lstStyle/>
          <a:p>
            <a:pPr algn="l" indent="0" marL="0">
              <a:lnSpc>
                <a:spcPts val="2734"/>
              </a:lnSpc>
              <a:buNone/>
            </a:pPr>
            <a:r>
              <a:rPr lang="en-US" sz="2187" b="1" dirty="0">
                <a:solidFill>
                  <a:srgbClr val="F2B42D"/>
                </a:solidFill>
                <a:latin typeface="Nunito" pitchFamily="34" charset="0"/>
                <a:ea typeface="Nunito" pitchFamily="34" charset="-122"/>
                <a:cs typeface="Nunito" pitchFamily="34" charset="-120"/>
              </a:rPr>
              <a:t>Destek Vektör Makineleri (SVM)</a:t>
            </a:r>
            <a:endParaRPr lang="en-US" sz="2187" dirty="0"/>
          </a:p>
        </p:txBody>
      </p:sp>
      <p:sp>
        <p:nvSpPr>
          <p:cNvPr id="7" name="Text 3"/>
          <p:cNvSpPr/>
          <p:nvPr/>
        </p:nvSpPr>
        <p:spPr>
          <a:xfrm>
            <a:off x="1041321" y="4170640"/>
            <a:ext cx="2886908" cy="2430304"/>
          </a:xfrm>
          <a:prstGeom prst="rect">
            <a:avLst/>
          </a:prstGeom>
          <a:noFill/>
          <a:ln/>
        </p:spPr>
        <p:txBody>
          <a:bodyPr wrap="square" rtlCol="0" anchor="t"/>
          <a:lstStyle/>
          <a:p>
            <a:pPr algn="l" indent="0" marL="0">
              <a:lnSpc>
                <a:spcPts val="2734"/>
              </a:lnSpc>
              <a:buNone/>
            </a:pPr>
            <a:r>
              <a:rPr lang="en-US" sz="2187" b="1" dirty="0">
                <a:solidFill>
                  <a:srgbClr val="F2B42D"/>
                </a:solidFill>
                <a:latin typeface="Nunito" pitchFamily="34" charset="0"/>
                <a:ea typeface="Nunito" pitchFamily="34" charset="-122"/>
                <a:cs typeface="Nunito" pitchFamily="34" charset="-120"/>
              </a:rPr>
              <a:t>SVM, verileri uzayda iyi bir şekilde sınıflandıran bir algoritmadır. Ağ anomalisi tespiti için SVM'nin etkili bir araç olduğu kanıtlanmıştır.</a:t>
            </a:r>
            <a:endParaRPr lang="en-US" sz="2187" dirty="0"/>
          </a:p>
        </p:txBody>
      </p:sp>
      <p:sp>
        <p:nvSpPr>
          <p:cNvPr id="8" name="Shape 4"/>
          <p:cNvSpPr/>
          <p:nvPr/>
        </p:nvSpPr>
        <p:spPr>
          <a:xfrm>
            <a:off x="4261485" y="1281232"/>
            <a:ext cx="2887028" cy="1784271"/>
          </a:xfrm>
          <a:prstGeom prst="roundRect">
            <a:avLst>
              <a:gd name="adj" fmla="val 22416"/>
            </a:avLst>
          </a:prstGeom>
          <a:noFill/>
          <a:ln w="27742">
            <a:solidFill>
              <a:srgbClr val="D7425E"/>
            </a:solidFill>
            <a:prstDash val="solid"/>
          </a:ln>
        </p:spPr>
      </p:sp>
      <p:pic>
        <p:nvPicPr>
          <p:cNvPr id="9" name="Image 2" descr="preencoded.png">    </p:cNvPr>
          <p:cNvPicPr>
            <a:picLocks noChangeAspect="1"/>
          </p:cNvPicPr>
          <p:nvPr/>
        </p:nvPicPr>
        <p:blipFill>
          <a:blip r:embed="rId3"/>
          <a:stretch>
            <a:fillRect/>
          </a:stretch>
        </p:blipFill>
        <p:spPr>
          <a:xfrm>
            <a:off x="4289227" y="1308973"/>
            <a:ext cx="2831544" cy="1728787"/>
          </a:xfrm>
          <a:prstGeom prst="rect">
            <a:avLst/>
          </a:prstGeom>
        </p:spPr>
      </p:pic>
      <p:sp>
        <p:nvSpPr>
          <p:cNvPr id="10" name="Text 5"/>
          <p:cNvSpPr/>
          <p:nvPr/>
        </p:nvSpPr>
        <p:spPr>
          <a:xfrm>
            <a:off x="4261485" y="3343156"/>
            <a:ext cx="2221944" cy="347186"/>
          </a:xfrm>
          <a:prstGeom prst="rect">
            <a:avLst/>
          </a:prstGeom>
          <a:noFill/>
          <a:ln/>
        </p:spPr>
        <p:txBody>
          <a:bodyPr wrap="none" rtlCol="0" anchor="t"/>
          <a:lstStyle/>
          <a:p>
            <a:pPr algn="l" indent="0" marL="0">
              <a:lnSpc>
                <a:spcPts val="2734"/>
              </a:lnSpc>
              <a:buNone/>
            </a:pPr>
            <a:r>
              <a:rPr lang="en-US" sz="2187" b="1" dirty="0">
                <a:solidFill>
                  <a:srgbClr val="D7425E"/>
                </a:solidFill>
                <a:latin typeface="Nunito" pitchFamily="34" charset="0"/>
                <a:ea typeface="Nunito" pitchFamily="34" charset="-122"/>
                <a:cs typeface="Nunito" pitchFamily="34" charset="-120"/>
              </a:rPr>
              <a:t>Karar Ağaçları</a:t>
            </a:r>
            <a:endParaRPr lang="en-US" sz="2187" dirty="0"/>
          </a:p>
        </p:txBody>
      </p:sp>
      <p:sp>
        <p:nvSpPr>
          <p:cNvPr id="11" name="Text 6"/>
          <p:cNvSpPr/>
          <p:nvPr/>
        </p:nvSpPr>
        <p:spPr>
          <a:xfrm>
            <a:off x="4261485" y="3823573"/>
            <a:ext cx="2887028" cy="2430304"/>
          </a:xfrm>
          <a:prstGeom prst="rect">
            <a:avLst/>
          </a:prstGeom>
          <a:noFill/>
          <a:ln/>
        </p:spPr>
        <p:txBody>
          <a:bodyPr wrap="square" rtlCol="0" anchor="t"/>
          <a:lstStyle/>
          <a:p>
            <a:pPr algn="l" indent="0" marL="0">
              <a:lnSpc>
                <a:spcPts val="2734"/>
              </a:lnSpc>
              <a:buNone/>
            </a:pPr>
            <a:r>
              <a:rPr lang="en-US" sz="2187" b="1" dirty="0">
                <a:solidFill>
                  <a:srgbClr val="D7425E"/>
                </a:solidFill>
                <a:latin typeface="Nunito" pitchFamily="34" charset="0"/>
                <a:ea typeface="Nunito" pitchFamily="34" charset="-122"/>
                <a:cs typeface="Nunito" pitchFamily="34" charset="-120"/>
              </a:rPr>
              <a:t>Karar ağaçları, verileri bir dizi karar noktasında bölen bir algoritmadır. Basit ve anlaşılır bir şekilde ağ anomalilerini sınıflandırabilir.</a:t>
            </a:r>
            <a:endParaRPr lang="en-US" sz="2187" dirty="0"/>
          </a:p>
        </p:txBody>
      </p:sp>
      <p:sp>
        <p:nvSpPr>
          <p:cNvPr id="12" name="Shape 7"/>
          <p:cNvSpPr/>
          <p:nvPr/>
        </p:nvSpPr>
        <p:spPr>
          <a:xfrm>
            <a:off x="7481768" y="1281232"/>
            <a:ext cx="2886908" cy="1784152"/>
          </a:xfrm>
          <a:prstGeom prst="roundRect">
            <a:avLst>
              <a:gd name="adj" fmla="val 22417"/>
            </a:avLst>
          </a:prstGeom>
          <a:noFill/>
          <a:ln w="27742">
            <a:solidFill>
              <a:srgbClr val="DD785E"/>
            </a:solidFill>
            <a:prstDash val="solid"/>
          </a:ln>
        </p:spPr>
      </p:sp>
      <p:pic>
        <p:nvPicPr>
          <p:cNvPr id="13" name="Image 3" descr="preencoded.png">    </p:cNvPr>
          <p:cNvPicPr>
            <a:picLocks noChangeAspect="1"/>
          </p:cNvPicPr>
          <p:nvPr/>
        </p:nvPicPr>
        <p:blipFill>
          <a:blip r:embed="rId4"/>
          <a:stretch>
            <a:fillRect/>
          </a:stretch>
        </p:blipFill>
        <p:spPr>
          <a:xfrm>
            <a:off x="7509510" y="1308973"/>
            <a:ext cx="2831425" cy="1728668"/>
          </a:xfrm>
          <a:prstGeom prst="rect">
            <a:avLst/>
          </a:prstGeom>
        </p:spPr>
      </p:pic>
      <p:sp>
        <p:nvSpPr>
          <p:cNvPr id="14" name="Text 8"/>
          <p:cNvSpPr/>
          <p:nvPr/>
        </p:nvSpPr>
        <p:spPr>
          <a:xfrm>
            <a:off x="7481768" y="3343037"/>
            <a:ext cx="2221944" cy="347186"/>
          </a:xfrm>
          <a:prstGeom prst="rect">
            <a:avLst/>
          </a:prstGeom>
          <a:noFill/>
          <a:ln/>
        </p:spPr>
        <p:txBody>
          <a:bodyPr wrap="none" rtlCol="0" anchor="t"/>
          <a:lstStyle/>
          <a:p>
            <a:pPr algn="l" indent="0" marL="0">
              <a:lnSpc>
                <a:spcPts val="2734"/>
              </a:lnSpc>
              <a:buNone/>
            </a:pPr>
            <a:r>
              <a:rPr lang="en-US" sz="2187" b="1" dirty="0">
                <a:solidFill>
                  <a:srgbClr val="DD785E"/>
                </a:solidFill>
                <a:latin typeface="Nunito" pitchFamily="34" charset="0"/>
                <a:ea typeface="Nunito" pitchFamily="34" charset="-122"/>
                <a:cs typeface="Nunito" pitchFamily="34" charset="-120"/>
              </a:rPr>
              <a:t>Navie Bayes</a:t>
            </a:r>
            <a:endParaRPr lang="en-US" sz="2187" dirty="0"/>
          </a:p>
        </p:txBody>
      </p:sp>
      <p:sp>
        <p:nvSpPr>
          <p:cNvPr id="15" name="Text 9"/>
          <p:cNvSpPr/>
          <p:nvPr/>
        </p:nvSpPr>
        <p:spPr>
          <a:xfrm>
            <a:off x="7481768" y="3823454"/>
            <a:ext cx="2886908" cy="2777490"/>
          </a:xfrm>
          <a:prstGeom prst="rect">
            <a:avLst/>
          </a:prstGeom>
          <a:noFill/>
          <a:ln/>
        </p:spPr>
        <p:txBody>
          <a:bodyPr wrap="square" rtlCol="0" anchor="t"/>
          <a:lstStyle/>
          <a:p>
            <a:pPr algn="l" indent="0" marL="0">
              <a:lnSpc>
                <a:spcPts val="2734"/>
              </a:lnSpc>
              <a:buNone/>
            </a:pPr>
            <a:r>
              <a:rPr lang="en-US" sz="2187" b="1" dirty="0">
                <a:solidFill>
                  <a:srgbClr val="DD785E"/>
                </a:solidFill>
                <a:latin typeface="Nunito" pitchFamily="34" charset="0"/>
                <a:ea typeface="Nunito" pitchFamily="34" charset="-122"/>
                <a:cs typeface="Nunito" pitchFamily="34" charset="-120"/>
              </a:rPr>
              <a:t>Navie Bayes, basit olasılık teorisine dayanan bir sınıflandırma algoritmasıdır. Ağ anomali tespiti için hızlı ve etkili bir yöntem sağlar.</a:t>
            </a:r>
            <a:endParaRPr lang="en-US" sz="2187" dirty="0"/>
          </a:p>
        </p:txBody>
      </p:sp>
      <p:sp>
        <p:nvSpPr>
          <p:cNvPr id="16" name="Shape 10"/>
          <p:cNvSpPr/>
          <p:nvPr/>
        </p:nvSpPr>
        <p:spPr>
          <a:xfrm>
            <a:off x="10701933" y="1281232"/>
            <a:ext cx="2887028" cy="1784271"/>
          </a:xfrm>
          <a:prstGeom prst="roundRect">
            <a:avLst>
              <a:gd name="adj" fmla="val 22416"/>
            </a:avLst>
          </a:prstGeom>
          <a:noFill/>
          <a:ln w="27742">
            <a:solidFill>
              <a:srgbClr val="48A8E2"/>
            </a:solidFill>
            <a:prstDash val="solid"/>
          </a:ln>
        </p:spPr>
      </p:sp>
      <p:pic>
        <p:nvPicPr>
          <p:cNvPr id="17" name="Image 4" descr="preencoded.png">    </p:cNvPr>
          <p:cNvPicPr>
            <a:picLocks noChangeAspect="1"/>
          </p:cNvPicPr>
          <p:nvPr/>
        </p:nvPicPr>
        <p:blipFill>
          <a:blip r:embed="rId5"/>
          <a:stretch>
            <a:fillRect/>
          </a:stretch>
        </p:blipFill>
        <p:spPr>
          <a:xfrm>
            <a:off x="10729674" y="1308973"/>
            <a:ext cx="2831544" cy="1728787"/>
          </a:xfrm>
          <a:prstGeom prst="rect">
            <a:avLst/>
          </a:prstGeom>
        </p:spPr>
      </p:pic>
      <p:sp>
        <p:nvSpPr>
          <p:cNvPr id="18" name="Text 11"/>
          <p:cNvSpPr/>
          <p:nvPr/>
        </p:nvSpPr>
        <p:spPr>
          <a:xfrm>
            <a:off x="10701933" y="3343156"/>
            <a:ext cx="2887028" cy="694373"/>
          </a:xfrm>
          <a:prstGeom prst="rect">
            <a:avLst/>
          </a:prstGeom>
          <a:noFill/>
          <a:ln/>
        </p:spPr>
        <p:txBody>
          <a:bodyPr wrap="square" rtlCol="0" anchor="t"/>
          <a:lstStyle/>
          <a:p>
            <a:pPr algn="l" indent="0" marL="0">
              <a:lnSpc>
                <a:spcPts val="2734"/>
              </a:lnSpc>
              <a:buNone/>
            </a:pPr>
            <a:r>
              <a:rPr lang="en-US" sz="2187" b="1" dirty="0">
                <a:solidFill>
                  <a:srgbClr val="48A8E2"/>
                </a:solidFill>
                <a:latin typeface="Nunito" pitchFamily="34" charset="0"/>
                <a:ea typeface="Nunito" pitchFamily="34" charset="-122"/>
                <a:cs typeface="Nunito" pitchFamily="34" charset="-120"/>
              </a:rPr>
              <a:t>Derin Öğrenme (Yapay Sinir Ağları)</a:t>
            </a:r>
            <a:endParaRPr lang="en-US" sz="2187" dirty="0"/>
          </a:p>
        </p:txBody>
      </p:sp>
      <p:sp>
        <p:nvSpPr>
          <p:cNvPr id="19" name="Text 12"/>
          <p:cNvSpPr/>
          <p:nvPr/>
        </p:nvSpPr>
        <p:spPr>
          <a:xfrm>
            <a:off x="10701933" y="4170759"/>
            <a:ext cx="2887028" cy="2777490"/>
          </a:xfrm>
          <a:prstGeom prst="rect">
            <a:avLst/>
          </a:prstGeom>
          <a:noFill/>
          <a:ln/>
        </p:spPr>
        <p:txBody>
          <a:bodyPr wrap="square" rtlCol="0" anchor="t"/>
          <a:lstStyle/>
          <a:p>
            <a:pPr algn="l" indent="0" marL="0">
              <a:lnSpc>
                <a:spcPts val="2734"/>
              </a:lnSpc>
              <a:buNone/>
            </a:pPr>
            <a:r>
              <a:rPr lang="en-US" sz="2187" b="1" dirty="0">
                <a:solidFill>
                  <a:srgbClr val="48A8E2"/>
                </a:solidFill>
                <a:latin typeface="Nunito" pitchFamily="34" charset="0"/>
                <a:ea typeface="Nunito" pitchFamily="34" charset="-122"/>
                <a:cs typeface="Nunito" pitchFamily="34" charset="-120"/>
              </a:rPr>
              <a:t>Derin öğrenme, biyolojik sinir ağlarından ilham alarak karmaşık problemleri çözmek için kullanılan bir yapay zeka yöntemidir.</a:t>
            </a:r>
            <a:endParaRPr lang="en-US" sz="2187" dirty="0"/>
          </a:p>
        </p:txBody>
      </p:sp>
      <p:pic>
        <p:nvPicPr>
          <p:cNvPr id="20" name="Image 5" descr="preencoded.png">
            <a:hlinkClick r:id="rId7" tooltip=""/>
          </p:cNvPr>
          <p:cNvPicPr>
            <a:picLocks noChangeAspect="1"/>
          </p:cNvPicPr>
          <p:nvPr/>
        </p:nvPicPr>
        <p:blipFill>
          <a:blip r:embed="rId6"/>
          <a:stretch>
            <a:fillRect/>
          </a:stretch>
        </p:blipFill>
        <p:spPr>
          <a:xfrm>
            <a:off x="12242153" y="7589520"/>
            <a:ext cx="2296807" cy="54864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w="55483">
            <a:solidFill>
              <a:srgbClr val="262654"/>
            </a:solidFill>
            <a:prstDash val="solid"/>
          </a:ln>
        </p:spPr>
      </p:sp>
      <p:pic>
        <p:nvPicPr>
          <p:cNvPr id="4" name="Image 1" descr="preencoded.png">    </p:cNvPr>
          <p:cNvPicPr>
            <a:picLocks noChangeAspect="1"/>
          </p:cNvPicPr>
          <p:nvPr/>
        </p:nvPicPr>
        <p:blipFill>
          <a:blip r:embed="rId2"/>
          <a:stretch>
            <a:fillRect/>
          </a:stretch>
        </p:blipFill>
        <p:spPr>
          <a:xfrm>
            <a:off x="0" y="0"/>
            <a:ext cx="5486400" cy="8229600"/>
          </a:xfrm>
          <a:prstGeom prst="rect">
            <a:avLst/>
          </a:prstGeom>
        </p:spPr>
      </p:pic>
      <p:sp>
        <p:nvSpPr>
          <p:cNvPr id="5" name="Text 1"/>
          <p:cNvSpPr/>
          <p:nvPr/>
        </p:nvSpPr>
        <p:spPr>
          <a:xfrm>
            <a:off x="6319599" y="642938"/>
            <a:ext cx="7477601" cy="6943725"/>
          </a:xfrm>
          <a:prstGeom prst="rect">
            <a:avLst/>
          </a:prstGeom>
          <a:noFill/>
          <a:ln/>
        </p:spPr>
        <p:txBody>
          <a:bodyPr wrap="square" rtlCol="0" anchor="t"/>
          <a:lstStyle/>
          <a:p>
            <a:pPr indent="0" marL="0">
              <a:lnSpc>
                <a:spcPts val="2734"/>
              </a:lnSpc>
              <a:buNone/>
            </a:pPr>
            <a:r>
              <a:rPr lang="en-US" sz="2187" b="1" i="1" dirty="0">
                <a:solidFill>
                  <a:srgbClr val="FFFFFF"/>
                </a:solidFill>
                <a:latin typeface="Nunito" pitchFamily="34" charset="0"/>
                <a:ea typeface="Nunito" pitchFamily="34" charset="-122"/>
                <a:cs typeface="Nunito" pitchFamily="34" charset="-120"/>
              </a:rPr>
              <a:t>Destek Vektör Makineleri (SVM)</a:t>
            </a:r>
            <a:pPr indent="0" marL="0">
              <a:lnSpc>
                <a:spcPts val="2734"/>
              </a:lnSpc>
              <a:buNone/>
            </a:pPr>
            <a:r>
              <a:rPr lang="en-US" sz="2187" b="1" dirty="0">
                <a:solidFill>
                  <a:srgbClr val="FFFFFF"/>
                </a:solidFill>
                <a:latin typeface="Nunito" pitchFamily="34" charset="0"/>
                <a:ea typeface="Nunito" pitchFamily="34" charset="-122"/>
                <a:cs typeface="Nunito" pitchFamily="34" charset="-120"/>
              </a:rPr>
              <a:t>, ağ anomalisi tespiti için etkili bir makine öğrenimi algoritmasıdır. Ağ trafiği analizi ve güvenlik uygulamalarında kullanılan SVM, anormal durumları tespit etmek amacıyla özellikle uygundur. Temel adımlar şunlardır: Özellik mühendisliği ile ağ trafiği verilerinden uygun özellikler çıkarılır, eğitim verisi oluşturularak normal ve anormal ağ davranışları model tarafından öğrenilir, SVM, bu verileri kullanarak normal ve anormal durumları ayırt eden bir karar sınırı belirler. Eğitilen SVM modeli, gerçek zamanlı ağ trafiği üzerinde çalışarak anormal durumları tespit eder. Son olarak, SVM tarafından tespit edilen anormal durumlar, ağ güvenliği sistemine uyarılar olarak iletilir veya otomatik tepkileri tetikleyebilir. SVM, doğrusal olmayan ilişkilere sahip veri kümelerinde başarılı olabilir, ancak büyük veri setleri ve yüksek boyutlu özellik vektörleri kullanılırken hesaplama gücü zorlukları yaşanabilir. Bu nedenle, SVM'nin ağ güvenliği uygulamalarında kullanımı, doğru parametre ayarları ve etkili özellik mühendisliği ile dikkatlice planlanmalıdır.</a:t>
            </a:r>
            <a:endParaRPr lang="en-US" sz="2187" dirty="0"/>
          </a:p>
        </p:txBody>
      </p:sp>
      <p:pic>
        <p:nvPicPr>
          <p:cNvPr id="6"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w="55483">
            <a:solidFill>
              <a:srgbClr val="262654"/>
            </a:solidFill>
            <a:prstDash val="solid"/>
          </a:ln>
        </p:spPr>
      </p:sp>
      <p:pic>
        <p:nvPicPr>
          <p:cNvPr id="4" name="Image 1" descr="preencoded.png">    </p:cNvPr>
          <p:cNvPicPr>
            <a:picLocks noChangeAspect="1"/>
          </p:cNvPicPr>
          <p:nvPr/>
        </p:nvPicPr>
        <p:blipFill>
          <a:blip r:embed="rId2"/>
          <a:stretch>
            <a:fillRect/>
          </a:stretch>
        </p:blipFill>
        <p:spPr>
          <a:xfrm>
            <a:off x="0" y="0"/>
            <a:ext cx="5486400" cy="8229600"/>
          </a:xfrm>
          <a:prstGeom prst="rect">
            <a:avLst/>
          </a:prstGeom>
        </p:spPr>
      </p:pic>
      <p:sp>
        <p:nvSpPr>
          <p:cNvPr id="5" name="Text 1"/>
          <p:cNvSpPr/>
          <p:nvPr/>
        </p:nvSpPr>
        <p:spPr>
          <a:xfrm>
            <a:off x="6319599" y="642938"/>
            <a:ext cx="7477601" cy="6943725"/>
          </a:xfrm>
          <a:prstGeom prst="rect">
            <a:avLst/>
          </a:prstGeom>
          <a:noFill/>
          <a:ln/>
        </p:spPr>
        <p:txBody>
          <a:bodyPr wrap="square" rtlCol="0" anchor="t"/>
          <a:lstStyle/>
          <a:p>
            <a:pPr indent="0" marL="0">
              <a:lnSpc>
                <a:spcPts val="2734"/>
              </a:lnSpc>
              <a:buNone/>
            </a:pPr>
            <a:r>
              <a:rPr lang="en-US" sz="2187" b="1" i="1" dirty="0">
                <a:solidFill>
                  <a:srgbClr val="FFFFFF"/>
                </a:solidFill>
                <a:latin typeface="Nunito" pitchFamily="34" charset="0"/>
                <a:ea typeface="Nunito" pitchFamily="34" charset="-122"/>
                <a:cs typeface="Nunito" pitchFamily="34" charset="-120"/>
              </a:rPr>
              <a:t>Karar ağaçları</a:t>
            </a:r>
            <a:pPr indent="0" marL="0">
              <a:lnSpc>
                <a:spcPts val="2734"/>
              </a:lnSpc>
              <a:buNone/>
            </a:pPr>
            <a:r>
              <a:rPr lang="en-US" sz="2187" b="1" dirty="0">
                <a:solidFill>
                  <a:srgbClr val="FFFFFF"/>
                </a:solidFill>
                <a:latin typeface="Nunito" pitchFamily="34" charset="0"/>
                <a:ea typeface="Nunito" pitchFamily="34" charset="-122"/>
                <a:cs typeface="Nunito" pitchFamily="34" charset="-120"/>
              </a:rPr>
              <a:t>, ağ anomalisi tespiti gibi uygulamalarda etkili olan bir makine öğrenimi algoritmasıdır. Ağ trafiği analizi ve güvenlik uygulamalarında kullanıldığında, karar ağaçları, anormal durumları tespit etmek amacıyla başarıyla kullanılabilir. İlk olarak, özellik mühendisliği ile ağ trafiği verilerinden çeşitli özellikler çıkarılır, örneğin, paket sayısı, bağlantı süreleri ve protokol türü gibi. Daha sonra, eğitim verisi oluşturularak normal ve anormal ağ davranışları model tarafından öğrenilir. Karar ağacı, bu eğitim verisi üzerinden bir dizi kararla anormal durumları tespit edebilecek bir yapı oluşturur. Eğitilen karar ağacı, gerçek zamanlı ağ trafiği üzerinde çalışarak anormal durumları tespit eder ve bu durumlar ağ güvenliği sistemine uyarılar olarak iletilir veya otomatik tepkileri tetikleyebilir. Karar ağaçları, hızlı ve yüksek performanslı modeller oluşturabilir, ancak aşırı öğrenme riski taşıdıklarından modelin doğru şekilde ayarlanması ve doğru özelliklerin seçilmesi önemlidir. Bu nedenle, karar ağaçlarının ağ anomalisi tespitinde kullanımı, dikkatlice yapılandırılmış bir eğitim sürecini gerektirir.</a:t>
            </a:r>
            <a:endParaRPr lang="en-US" sz="2187" dirty="0"/>
          </a:p>
        </p:txBody>
      </p:sp>
      <p:pic>
        <p:nvPicPr>
          <p:cNvPr id="6"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w="45125">
            <a:solidFill>
              <a:srgbClr val="262654"/>
            </a:solidFill>
            <a:prstDash val="solid"/>
          </a:ln>
        </p:spPr>
      </p:sp>
      <p:pic>
        <p:nvPicPr>
          <p:cNvPr id="4" name="Image 1" descr="preencoded.png">    </p:cNvPr>
          <p:cNvPicPr>
            <a:picLocks noChangeAspect="1"/>
          </p:cNvPicPr>
          <p:nvPr/>
        </p:nvPicPr>
        <p:blipFill>
          <a:blip r:embed="rId2"/>
          <a:stretch>
            <a:fillRect/>
          </a:stretch>
        </p:blipFill>
        <p:spPr>
          <a:xfrm>
            <a:off x="0" y="0"/>
            <a:ext cx="5486400" cy="8229600"/>
          </a:xfrm>
          <a:prstGeom prst="rect">
            <a:avLst/>
          </a:prstGeom>
        </p:spPr>
      </p:pic>
      <p:sp>
        <p:nvSpPr>
          <p:cNvPr id="5" name="Text 1"/>
          <p:cNvSpPr/>
          <p:nvPr/>
        </p:nvSpPr>
        <p:spPr>
          <a:xfrm>
            <a:off x="6164461" y="1346002"/>
            <a:ext cx="7787878" cy="1977747"/>
          </a:xfrm>
          <a:prstGeom prst="rect">
            <a:avLst/>
          </a:prstGeom>
          <a:noFill/>
          <a:ln/>
        </p:spPr>
        <p:txBody>
          <a:bodyPr wrap="square" rtlCol="0" anchor="t"/>
          <a:lstStyle/>
          <a:p>
            <a:pPr indent="0" marL="0">
              <a:lnSpc>
                <a:spcPts val="2225"/>
              </a:lnSpc>
              <a:buNone/>
            </a:pPr>
            <a:r>
              <a:rPr lang="en-US" sz="1780" b="1" i="1" dirty="0">
                <a:solidFill>
                  <a:srgbClr val="FFFFFF"/>
                </a:solidFill>
                <a:latin typeface="Nunito" pitchFamily="34" charset="0"/>
                <a:ea typeface="Nunito" pitchFamily="34" charset="-122"/>
                <a:cs typeface="Nunito" pitchFamily="34" charset="-120"/>
              </a:rPr>
              <a:t>Naive Bayes</a:t>
            </a:r>
            <a:pPr indent="0" marL="0">
              <a:lnSpc>
                <a:spcPts val="2225"/>
              </a:lnSpc>
              <a:buNone/>
            </a:pPr>
            <a:r>
              <a:rPr lang="en-US" sz="1780" b="1" i="1" dirty="0">
                <a:solidFill>
                  <a:srgbClr val="FFFFFF"/>
                </a:solidFill>
                <a:latin typeface="Nunito" pitchFamily="34" charset="0"/>
                <a:ea typeface="Nunito" pitchFamily="34" charset="-122"/>
                <a:cs typeface="Nunito" pitchFamily="34" charset="-120"/>
              </a:rPr>
              <a:t>,</a:t>
            </a:r>
            <a:pPr indent="0" marL="0">
              <a:lnSpc>
                <a:spcPts val="2225"/>
              </a:lnSpc>
              <a:buNone/>
            </a:pPr>
            <a:r>
              <a:rPr lang="en-US" sz="1780" b="1" dirty="0">
                <a:solidFill>
                  <a:srgbClr val="FFFFFF"/>
                </a:solidFill>
                <a:latin typeface="Nunito" pitchFamily="34" charset="0"/>
                <a:ea typeface="Nunito" pitchFamily="34" charset="-122"/>
                <a:cs typeface="Nunito" pitchFamily="34" charset="-120"/>
              </a:rPr>
              <a:t> ağ anomalisi tespiti gibi uygulamalarda etkili bir makine öğrenimi algoritmasıdır. Ağ trafiği analizi ve güvenlik uygulamalarında kullanıldığında, Naive Bayes, anormal durumları tespit etmek için başarıyla kullanılabilir. İlk adım, özellik mühendisliği ile ağ trafiği verilerinden çeşitli özelliklerin çıkarılmasıdır. Bu özellikler, paket sayısı, bağlantı süreleri ve protokol türü gibi bilgileri içerebilir. Daha sonra, eğitim verisi oluşturularak normal ve anormal ağ davranışları model tarafından öğrenilir.</a:t>
            </a:r>
            <a:endParaRPr lang="en-US" sz="1780" dirty="0"/>
          </a:p>
        </p:txBody>
      </p:sp>
      <p:sp>
        <p:nvSpPr>
          <p:cNvPr id="6" name="Text 2"/>
          <p:cNvSpPr/>
          <p:nvPr/>
        </p:nvSpPr>
        <p:spPr>
          <a:xfrm>
            <a:off x="6164461" y="3504486"/>
            <a:ext cx="7787878" cy="2260283"/>
          </a:xfrm>
          <a:prstGeom prst="rect">
            <a:avLst/>
          </a:prstGeom>
          <a:noFill/>
          <a:ln/>
        </p:spPr>
        <p:txBody>
          <a:bodyPr wrap="square" rtlCol="0" anchor="t"/>
          <a:lstStyle/>
          <a:p>
            <a:pPr indent="0" marL="0">
              <a:lnSpc>
                <a:spcPts val="2225"/>
              </a:lnSpc>
              <a:buNone/>
            </a:pPr>
            <a:r>
              <a:rPr lang="en-US" sz="1780" b="1" dirty="0">
                <a:solidFill>
                  <a:srgbClr val="FFFFFF"/>
                </a:solidFill>
                <a:latin typeface="Nunito" pitchFamily="34" charset="0"/>
                <a:ea typeface="Nunito" pitchFamily="34" charset="-122"/>
                <a:cs typeface="Nunito" pitchFamily="34" charset="-120"/>
              </a:rPr>
              <a:t>Naive Bayes algoritması, Bayes teoremi temel alınarak olasılık hesaplamalarını kullanır. Bu sayede, veri noktalarının sınıflandırılması ve anormal durumların tespiti gerçekleştirilir. Eğitilen Naive Bayes modeli, gerçek zamanlı ağ trafiği üzerinde çalışarak anormal durumları tespit eder. Bu durumlar, ağ güvenliği sistemine uyarılar olarak iletilir veya otomatik tepkileri tetikleyebilir. Naive Bayes, basit ve hızlı bir model oluşturmasıyla dikkat çeker. Ancak, özellikle büyük veri setleri ve yüksek boyutlu özellik vektörleri ile çalışırken bazı sınırlamalara sahip olabilir.</a:t>
            </a:r>
            <a:endParaRPr lang="en-US" sz="1780" dirty="0"/>
          </a:p>
        </p:txBody>
      </p:sp>
      <p:sp>
        <p:nvSpPr>
          <p:cNvPr id="7" name="Text 3"/>
          <p:cNvSpPr/>
          <p:nvPr/>
        </p:nvSpPr>
        <p:spPr>
          <a:xfrm>
            <a:off x="6164461" y="6035992"/>
            <a:ext cx="7787878" cy="847606"/>
          </a:xfrm>
          <a:prstGeom prst="rect">
            <a:avLst/>
          </a:prstGeom>
          <a:noFill/>
          <a:ln/>
        </p:spPr>
        <p:txBody>
          <a:bodyPr wrap="square" rtlCol="0" anchor="t"/>
          <a:lstStyle/>
          <a:p>
            <a:pPr indent="0" marL="0">
              <a:lnSpc>
                <a:spcPts val="2225"/>
              </a:lnSpc>
              <a:buNone/>
            </a:pPr>
            <a:r>
              <a:rPr lang="en-US" sz="1780" b="1" dirty="0">
                <a:solidFill>
                  <a:srgbClr val="FFFFFF"/>
                </a:solidFill>
                <a:latin typeface="Nunito" pitchFamily="34" charset="0"/>
                <a:ea typeface="Nunito" pitchFamily="34" charset="-122"/>
                <a:cs typeface="Nunito" pitchFamily="34" charset="-120"/>
              </a:rPr>
              <a:t>Sonuç olarak, Naive Bayes algoritması, ağ anomalisi tespiti için kullanıldığında etkili sonuçlar verebilir. Ancak, bu başarı, uygun özellik seçimi ve modelin iyi eğitilmesi ile yakından ilişkilidir.</a:t>
            </a:r>
            <a:endParaRPr lang="en-US" sz="1780" dirty="0"/>
          </a:p>
        </p:txBody>
      </p:sp>
      <p:pic>
        <p:nvPicPr>
          <p:cNvPr id="8"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w="38814">
            <a:solidFill>
              <a:srgbClr val="262654"/>
            </a:solidFill>
            <a:prstDash val="solid"/>
          </a:ln>
        </p:spPr>
      </p:sp>
      <p:pic>
        <p:nvPicPr>
          <p:cNvPr id="4" name="Image 1" descr="preencoded.png">    </p:cNvPr>
          <p:cNvPicPr>
            <a:picLocks noChangeAspect="1"/>
          </p:cNvPicPr>
          <p:nvPr/>
        </p:nvPicPr>
        <p:blipFill>
          <a:blip r:embed="rId2"/>
          <a:stretch>
            <a:fillRect/>
          </a:stretch>
        </p:blipFill>
        <p:spPr>
          <a:xfrm>
            <a:off x="0" y="0"/>
            <a:ext cx="5486400" cy="8229600"/>
          </a:xfrm>
          <a:prstGeom prst="rect">
            <a:avLst/>
          </a:prstGeom>
        </p:spPr>
      </p:pic>
      <p:sp>
        <p:nvSpPr>
          <p:cNvPr id="5" name="Text 1"/>
          <p:cNvSpPr/>
          <p:nvPr/>
        </p:nvSpPr>
        <p:spPr>
          <a:xfrm>
            <a:off x="6069568" y="1257062"/>
            <a:ext cx="7977664" cy="972026"/>
          </a:xfrm>
          <a:prstGeom prst="rect">
            <a:avLst/>
          </a:prstGeom>
          <a:noFill/>
          <a:ln/>
        </p:spPr>
        <p:txBody>
          <a:bodyPr wrap="square" rtlCol="0" anchor="t"/>
          <a:lstStyle/>
          <a:p>
            <a:pPr indent="0" marL="0">
              <a:lnSpc>
                <a:spcPts val="1914"/>
              </a:lnSpc>
              <a:buNone/>
            </a:pPr>
            <a:r>
              <a:rPr lang="en-US" sz="1531" b="1" i="1" dirty="0">
                <a:solidFill>
                  <a:srgbClr val="FFFFFF"/>
                </a:solidFill>
                <a:latin typeface="Nunito" pitchFamily="34" charset="0"/>
                <a:ea typeface="Nunito" pitchFamily="34" charset="-122"/>
                <a:cs typeface="Nunito" pitchFamily="34" charset="-120"/>
              </a:rPr>
              <a:t>Derin Öğrenme</a:t>
            </a:r>
            <a:pPr indent="0" marL="0">
              <a:lnSpc>
                <a:spcPts val="1914"/>
              </a:lnSpc>
              <a:buNone/>
            </a:pPr>
            <a:r>
              <a:rPr lang="en-US" sz="1531" b="1" dirty="0">
                <a:solidFill>
                  <a:srgbClr val="FFFFFF"/>
                </a:solidFill>
                <a:latin typeface="Nunito" pitchFamily="34" charset="0"/>
                <a:ea typeface="Nunito" pitchFamily="34" charset="-122"/>
                <a:cs typeface="Nunito" pitchFamily="34" charset="-120"/>
              </a:rPr>
              <a:t>,</a:t>
            </a:r>
            <a:pPr indent="0" marL="0">
              <a:lnSpc>
                <a:spcPts val="1914"/>
              </a:lnSpc>
              <a:buNone/>
            </a:pPr>
            <a:r>
              <a:rPr lang="en-US" sz="1531" b="1" dirty="0">
                <a:solidFill>
                  <a:srgbClr val="FFFFFF"/>
                </a:solidFill>
                <a:latin typeface="Nunito" pitchFamily="34" charset="0"/>
                <a:ea typeface="Nunito" pitchFamily="34" charset="-122"/>
                <a:cs typeface="Nunito" pitchFamily="34" charset="-120"/>
              </a:rPr>
              <a:t> ağ anomalisi tespiti ve birçok diğer karmaşık görevde etkili bir makine öğrenimi yöntemi olarak öne çıkar. Ağ trafiği analizi ve güvenlik uygulamalarında kullanıldığında, Derin Öğrenme, anormal durumları tespit etmek ve öğrenmek için güçlü bir araç olarak kullanılabilir.</a:t>
            </a:r>
            <a:endParaRPr lang="en-US" sz="1531" dirty="0"/>
          </a:p>
        </p:txBody>
      </p:sp>
      <p:sp>
        <p:nvSpPr>
          <p:cNvPr id="6" name="Text 2"/>
          <p:cNvSpPr/>
          <p:nvPr/>
        </p:nvSpPr>
        <p:spPr>
          <a:xfrm>
            <a:off x="6069568" y="2384584"/>
            <a:ext cx="7977664" cy="1215033"/>
          </a:xfrm>
          <a:prstGeom prst="rect">
            <a:avLst/>
          </a:prstGeom>
          <a:noFill/>
          <a:ln/>
        </p:spPr>
        <p:txBody>
          <a:bodyPr wrap="square" rtlCol="0" anchor="t"/>
          <a:lstStyle/>
          <a:p>
            <a:pPr indent="0" marL="0">
              <a:lnSpc>
                <a:spcPts val="1914"/>
              </a:lnSpc>
              <a:buNone/>
            </a:pPr>
            <a:r>
              <a:rPr lang="en-US" sz="1531" b="1" dirty="0">
                <a:solidFill>
                  <a:srgbClr val="FFFFFF"/>
                </a:solidFill>
                <a:latin typeface="Nunito" pitchFamily="34" charset="0"/>
                <a:ea typeface="Nunito" pitchFamily="34" charset="-122"/>
                <a:cs typeface="Nunito" pitchFamily="34" charset="-120"/>
              </a:rPr>
              <a:t>İlk adım, derin öğrenme modeli için uygun özelliklerin belirlenmesidir. Bu özellikler, ağ trafiği verilerinden çıkarılan bilgileri içerebilir, örneğin, paket boyutları, bağlantı süreleri, iletişim protokolleri vb. Daha sonra, geniş veri kümesi üzerinde derin sinir ağı modeli eğitilir. Derin sinir ağları, karmaşık veri yapılarını öğrenme kapasitesi ile bilinir ve bu nedenle ağ anomalilerini tespit etme konusunda etkili olabilir.</a:t>
            </a:r>
            <a:endParaRPr lang="en-US" sz="1531" dirty="0"/>
          </a:p>
        </p:txBody>
      </p:sp>
      <p:sp>
        <p:nvSpPr>
          <p:cNvPr id="7" name="Text 3"/>
          <p:cNvSpPr/>
          <p:nvPr/>
        </p:nvSpPr>
        <p:spPr>
          <a:xfrm>
            <a:off x="6069568" y="3832860"/>
            <a:ext cx="7977664" cy="972026"/>
          </a:xfrm>
          <a:prstGeom prst="rect">
            <a:avLst/>
          </a:prstGeom>
          <a:noFill/>
          <a:ln/>
        </p:spPr>
        <p:txBody>
          <a:bodyPr wrap="square" rtlCol="0" anchor="t"/>
          <a:lstStyle/>
          <a:p>
            <a:pPr indent="0" marL="0">
              <a:lnSpc>
                <a:spcPts val="1914"/>
              </a:lnSpc>
              <a:buNone/>
            </a:pPr>
            <a:r>
              <a:rPr lang="en-US" sz="1531" b="1" dirty="0">
                <a:solidFill>
                  <a:srgbClr val="FFFFFF"/>
                </a:solidFill>
                <a:latin typeface="Nunito" pitchFamily="34" charset="0"/>
                <a:ea typeface="Nunito" pitchFamily="34" charset="-122"/>
                <a:cs typeface="Nunito" pitchFamily="34" charset="-120"/>
              </a:rPr>
              <a:t>Derin Öğrenme modelleri, genellikle çok katmanlı yapılardan oluşur ve her katman, veriyi farklı özelliklere göre öğrenir. Bu, karmaşık ilişkileri keşfetme yeteneği sağlar. Eğitim süreci boyunca model, anormal durumları doğru bir şekilde sınıflandırabilmesi için büyük veri setlerini kullanır.</a:t>
            </a:r>
            <a:endParaRPr lang="en-US" sz="1531" dirty="0"/>
          </a:p>
        </p:txBody>
      </p:sp>
      <p:sp>
        <p:nvSpPr>
          <p:cNvPr id="8" name="Text 4"/>
          <p:cNvSpPr/>
          <p:nvPr/>
        </p:nvSpPr>
        <p:spPr>
          <a:xfrm>
            <a:off x="6069568" y="5038130"/>
            <a:ext cx="7977664" cy="972026"/>
          </a:xfrm>
          <a:prstGeom prst="rect">
            <a:avLst/>
          </a:prstGeom>
          <a:noFill/>
          <a:ln/>
        </p:spPr>
        <p:txBody>
          <a:bodyPr wrap="square" rtlCol="0" anchor="t"/>
          <a:lstStyle/>
          <a:p>
            <a:pPr indent="0" marL="0">
              <a:lnSpc>
                <a:spcPts val="1914"/>
              </a:lnSpc>
              <a:buNone/>
            </a:pPr>
            <a:r>
              <a:rPr lang="en-US" sz="1531" b="1" dirty="0">
                <a:solidFill>
                  <a:srgbClr val="FFFFFF"/>
                </a:solidFill>
                <a:latin typeface="Nunito" pitchFamily="34" charset="0"/>
                <a:ea typeface="Nunito" pitchFamily="34" charset="-122"/>
                <a:cs typeface="Nunito" pitchFamily="34" charset="-120"/>
              </a:rPr>
              <a:t>Derin Öğrenme'nin avantajları arasında karmaşık ilişkileri öğrenme yeteneği, yüksek ölçüde özelleştirilebilir yapılar ve büyük veri setlerinde başarılı performans bulunmaktadır. Ancak, bu modellerin karmaşıklığı ve hesaplama gücü gereksinimleri nedeniyle eğitim süreci zaman alabilir.</a:t>
            </a:r>
            <a:endParaRPr lang="en-US" sz="1531" dirty="0"/>
          </a:p>
        </p:txBody>
      </p:sp>
      <p:sp>
        <p:nvSpPr>
          <p:cNvPr id="9" name="Text 5"/>
          <p:cNvSpPr/>
          <p:nvPr/>
        </p:nvSpPr>
        <p:spPr>
          <a:xfrm>
            <a:off x="6069568" y="6243399"/>
            <a:ext cx="7977664" cy="729020"/>
          </a:xfrm>
          <a:prstGeom prst="rect">
            <a:avLst/>
          </a:prstGeom>
          <a:noFill/>
          <a:ln/>
        </p:spPr>
        <p:txBody>
          <a:bodyPr wrap="square" rtlCol="0" anchor="t"/>
          <a:lstStyle/>
          <a:p>
            <a:pPr indent="0" marL="0">
              <a:lnSpc>
                <a:spcPts val="1914"/>
              </a:lnSpc>
              <a:buNone/>
            </a:pPr>
            <a:r>
              <a:rPr lang="en-US" sz="1531" b="1" dirty="0">
                <a:solidFill>
                  <a:srgbClr val="FFFFFF"/>
                </a:solidFill>
                <a:latin typeface="Nunito" pitchFamily="34" charset="0"/>
                <a:ea typeface="Nunito" pitchFamily="34" charset="-122"/>
                <a:cs typeface="Nunito" pitchFamily="34" charset="-120"/>
              </a:rPr>
              <a:t>Sonuç olarak, Derin Öğrenme, ağ anomalisi tespiti alanında güçlü bir araç olabilir. Ancak, başarılı bir uygulama için doğru özellik seçimi, uygun mimari seçimi ve modelin iyi eğitilmesi önemlidir.</a:t>
            </a:r>
            <a:endParaRPr lang="en-US" sz="1531" dirty="0"/>
          </a:p>
        </p:txBody>
      </p:sp>
      <p:pic>
        <p:nvPicPr>
          <p:cNvPr id="10"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w="55483">
            <a:solidFill>
              <a:srgbClr val="262654"/>
            </a:solidFill>
            <a:prstDash val="solid"/>
          </a:ln>
        </p:spPr>
      </p:sp>
      <p:sp>
        <p:nvSpPr>
          <p:cNvPr id="4" name="Text 1"/>
          <p:cNvSpPr/>
          <p:nvPr/>
        </p:nvSpPr>
        <p:spPr>
          <a:xfrm>
            <a:off x="1041321" y="2066449"/>
            <a:ext cx="11582400" cy="694373"/>
          </a:xfrm>
          <a:prstGeom prst="rect">
            <a:avLst/>
          </a:prstGeom>
          <a:noFill/>
          <a:ln/>
        </p:spPr>
        <p:txBody>
          <a:bodyPr wrap="none" rtlCol="0" anchor="t"/>
          <a:lstStyle/>
          <a:p>
            <a:pPr indent="0" marL="0">
              <a:lnSpc>
                <a:spcPts val="5468"/>
              </a:lnSpc>
              <a:buNone/>
            </a:pPr>
            <a:r>
              <a:rPr lang="en-US" sz="4374" b="1" dirty="0">
                <a:solidFill>
                  <a:srgbClr val="FFFFFF"/>
                </a:solidFill>
                <a:latin typeface="Nunito" pitchFamily="34" charset="0"/>
                <a:ea typeface="Nunito" pitchFamily="34" charset="-122"/>
                <a:cs typeface="Nunito" pitchFamily="34" charset="-120"/>
              </a:rPr>
              <a:t>Ağ Anomali Tespiti İçin Bir Uygulama Örneği</a:t>
            </a:r>
            <a:endParaRPr lang="en-US" sz="4374" dirty="0"/>
          </a:p>
        </p:txBody>
      </p:sp>
      <p:sp>
        <p:nvSpPr>
          <p:cNvPr id="5" name="Text 2"/>
          <p:cNvSpPr/>
          <p:nvPr/>
        </p:nvSpPr>
        <p:spPr>
          <a:xfrm>
            <a:off x="1041321" y="3094077"/>
            <a:ext cx="9517380" cy="347186"/>
          </a:xfrm>
          <a:prstGeom prst="rect">
            <a:avLst/>
          </a:prstGeom>
          <a:noFill/>
          <a:ln/>
        </p:spPr>
        <p:txBody>
          <a:bodyPr wrap="none" rtlCol="0" anchor="t"/>
          <a:lstStyle/>
          <a:p>
            <a:pPr indent="0" marL="0">
              <a:lnSpc>
                <a:spcPts val="2734"/>
              </a:lnSpc>
              <a:buNone/>
            </a:pPr>
            <a:r>
              <a:rPr lang="en-US" sz="2187" b="1" dirty="0">
                <a:solidFill>
                  <a:srgbClr val="FFFFFF"/>
                </a:solidFill>
                <a:latin typeface="Nunito" pitchFamily="34" charset="0"/>
                <a:ea typeface="Nunito" pitchFamily="34" charset="-122"/>
                <a:cs typeface="Nunito" pitchFamily="34" charset="-120"/>
              </a:rPr>
              <a:t>Uygulama örneğini 4 temel parçaya ayırarak inceleyebiliriz bunlar sırası ile</a:t>
            </a:r>
            <a:endParaRPr lang="en-US" sz="2187" dirty="0"/>
          </a:p>
        </p:txBody>
      </p:sp>
      <p:sp>
        <p:nvSpPr>
          <p:cNvPr id="6" name="Text 3"/>
          <p:cNvSpPr/>
          <p:nvPr/>
        </p:nvSpPr>
        <p:spPr>
          <a:xfrm>
            <a:off x="1041321" y="3774519"/>
            <a:ext cx="3398520" cy="347186"/>
          </a:xfrm>
          <a:prstGeom prst="rect">
            <a:avLst/>
          </a:prstGeom>
          <a:noFill/>
          <a:ln/>
        </p:spPr>
        <p:txBody>
          <a:bodyPr wrap="none" rtlCol="0" anchor="t"/>
          <a:lstStyle/>
          <a:p>
            <a:pPr indent="0" marL="0">
              <a:lnSpc>
                <a:spcPts val="2734"/>
              </a:lnSpc>
              <a:buNone/>
            </a:pPr>
            <a:r>
              <a:rPr lang="en-US" sz="2187" b="1" dirty="0">
                <a:solidFill>
                  <a:srgbClr val="FFFFFF"/>
                </a:solidFill>
                <a:latin typeface="Nunito" pitchFamily="34" charset="0"/>
                <a:ea typeface="Nunito" pitchFamily="34" charset="-122"/>
                <a:cs typeface="Nunito" pitchFamily="34" charset="-120"/>
              </a:rPr>
              <a:t>1-Veri setinin hazırlanması</a:t>
            </a:r>
            <a:endParaRPr lang="en-US" sz="2187" dirty="0"/>
          </a:p>
        </p:txBody>
      </p:sp>
      <p:sp>
        <p:nvSpPr>
          <p:cNvPr id="7" name="Text 4"/>
          <p:cNvSpPr/>
          <p:nvPr/>
        </p:nvSpPr>
        <p:spPr>
          <a:xfrm>
            <a:off x="1041321" y="4454962"/>
            <a:ext cx="4632960" cy="347186"/>
          </a:xfrm>
          <a:prstGeom prst="rect">
            <a:avLst/>
          </a:prstGeom>
          <a:noFill/>
          <a:ln/>
        </p:spPr>
        <p:txBody>
          <a:bodyPr wrap="none" rtlCol="0" anchor="t"/>
          <a:lstStyle/>
          <a:p>
            <a:pPr indent="0" marL="0">
              <a:lnSpc>
                <a:spcPts val="2734"/>
              </a:lnSpc>
              <a:buNone/>
            </a:pPr>
            <a:r>
              <a:rPr lang="en-US" sz="2187" b="1" dirty="0">
                <a:solidFill>
                  <a:srgbClr val="FFFFFF"/>
                </a:solidFill>
                <a:latin typeface="Nunito" pitchFamily="34" charset="0"/>
                <a:ea typeface="Nunito" pitchFamily="34" charset="-122"/>
                <a:cs typeface="Nunito" pitchFamily="34" charset="-120"/>
              </a:rPr>
              <a:t>2-Algoritma eğitimi ve sınıflandırma</a:t>
            </a:r>
            <a:endParaRPr lang="en-US" sz="2187" dirty="0"/>
          </a:p>
        </p:txBody>
      </p:sp>
      <p:sp>
        <p:nvSpPr>
          <p:cNvPr id="8" name="Text 5"/>
          <p:cNvSpPr/>
          <p:nvPr/>
        </p:nvSpPr>
        <p:spPr>
          <a:xfrm>
            <a:off x="1041321" y="5135404"/>
            <a:ext cx="3992880" cy="347186"/>
          </a:xfrm>
          <a:prstGeom prst="rect">
            <a:avLst/>
          </a:prstGeom>
          <a:noFill/>
          <a:ln/>
        </p:spPr>
        <p:txBody>
          <a:bodyPr wrap="none" rtlCol="0" anchor="t"/>
          <a:lstStyle/>
          <a:p>
            <a:pPr indent="0" marL="0">
              <a:lnSpc>
                <a:spcPts val="2734"/>
              </a:lnSpc>
              <a:buNone/>
            </a:pPr>
            <a:r>
              <a:rPr lang="en-US" sz="2187" b="1" dirty="0">
                <a:solidFill>
                  <a:srgbClr val="FFFFFF"/>
                </a:solidFill>
                <a:latin typeface="Nunito" pitchFamily="34" charset="0"/>
                <a:ea typeface="Nunito" pitchFamily="34" charset="-122"/>
                <a:cs typeface="Nunito" pitchFamily="34" charset="-120"/>
              </a:rPr>
              <a:t>3-Sonuçların Değerlendirilmesi</a:t>
            </a:r>
            <a:endParaRPr lang="en-US" sz="2187" dirty="0"/>
          </a:p>
        </p:txBody>
      </p:sp>
      <p:sp>
        <p:nvSpPr>
          <p:cNvPr id="9" name="Text 6"/>
          <p:cNvSpPr/>
          <p:nvPr/>
        </p:nvSpPr>
        <p:spPr>
          <a:xfrm>
            <a:off x="1041321" y="5815846"/>
            <a:ext cx="2499360" cy="347186"/>
          </a:xfrm>
          <a:prstGeom prst="rect">
            <a:avLst/>
          </a:prstGeom>
          <a:noFill/>
          <a:ln/>
        </p:spPr>
        <p:txBody>
          <a:bodyPr wrap="none" rtlCol="0" anchor="t"/>
          <a:lstStyle/>
          <a:p>
            <a:pPr indent="0" marL="0">
              <a:lnSpc>
                <a:spcPts val="2734"/>
              </a:lnSpc>
              <a:buNone/>
            </a:pPr>
            <a:r>
              <a:rPr lang="en-US" sz="2187" b="1" dirty="0">
                <a:solidFill>
                  <a:srgbClr val="FFFFFF"/>
                </a:solidFill>
                <a:latin typeface="Nunito" pitchFamily="34" charset="0"/>
                <a:ea typeface="Nunito" pitchFamily="34" charset="-122"/>
                <a:cs typeface="Nunito" pitchFamily="34" charset="-120"/>
              </a:rPr>
              <a:t>4-İyileştirme yolları</a:t>
            </a:r>
            <a:endParaRPr lang="en-US" sz="2187" dirty="0"/>
          </a:p>
        </p:txBody>
      </p:sp>
      <p:pic>
        <p:nvPicPr>
          <p:cNvPr id="10"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w="53935">
            <a:solidFill>
              <a:srgbClr val="262654"/>
            </a:solidFill>
            <a:prstDash val="solid"/>
          </a:ln>
        </p:spPr>
      </p:sp>
      <p:pic>
        <p:nvPicPr>
          <p:cNvPr id="4" name="Image 1" descr="preencoded.png">    </p:cNvPr>
          <p:cNvPicPr>
            <a:picLocks noChangeAspect="1"/>
          </p:cNvPicPr>
          <p:nvPr/>
        </p:nvPicPr>
        <p:blipFill>
          <a:blip r:embed="rId2"/>
          <a:stretch>
            <a:fillRect/>
          </a:stretch>
        </p:blipFill>
        <p:spPr>
          <a:xfrm>
            <a:off x="0" y="0"/>
            <a:ext cx="5486400" cy="8229600"/>
          </a:xfrm>
          <a:prstGeom prst="rect">
            <a:avLst/>
          </a:prstGeom>
        </p:spPr>
      </p:pic>
      <p:sp>
        <p:nvSpPr>
          <p:cNvPr id="5" name="Text 1"/>
          <p:cNvSpPr/>
          <p:nvPr/>
        </p:nvSpPr>
        <p:spPr>
          <a:xfrm>
            <a:off x="6295668" y="594717"/>
            <a:ext cx="6309360" cy="674251"/>
          </a:xfrm>
          <a:prstGeom prst="rect">
            <a:avLst/>
          </a:prstGeom>
          <a:noFill/>
          <a:ln/>
        </p:spPr>
        <p:txBody>
          <a:bodyPr wrap="none" rtlCol="0" anchor="t"/>
          <a:lstStyle/>
          <a:p>
            <a:pPr indent="0" marL="0">
              <a:lnSpc>
                <a:spcPts val="5310"/>
              </a:lnSpc>
              <a:buNone/>
            </a:pPr>
            <a:r>
              <a:rPr lang="en-US" sz="4248" b="1" dirty="0">
                <a:solidFill>
                  <a:srgbClr val="FFFFFF"/>
                </a:solidFill>
                <a:latin typeface="Nunito" pitchFamily="34" charset="0"/>
                <a:ea typeface="Nunito" pitchFamily="34" charset="-122"/>
                <a:cs typeface="Nunito" pitchFamily="34" charset="-120"/>
              </a:rPr>
              <a:t>Veri Setinin Hazırlanması</a:t>
            </a:r>
            <a:endParaRPr lang="en-US" sz="4248" dirty="0"/>
          </a:p>
        </p:txBody>
      </p:sp>
      <p:sp>
        <p:nvSpPr>
          <p:cNvPr id="6" name="Text 2"/>
          <p:cNvSpPr/>
          <p:nvPr/>
        </p:nvSpPr>
        <p:spPr>
          <a:xfrm>
            <a:off x="6295668" y="1592580"/>
            <a:ext cx="7525464" cy="1685925"/>
          </a:xfrm>
          <a:prstGeom prst="rect">
            <a:avLst/>
          </a:prstGeom>
          <a:noFill/>
          <a:ln/>
        </p:spPr>
        <p:txBody>
          <a:bodyPr wrap="square" rtlCol="0" anchor="t"/>
          <a:lstStyle/>
          <a:p>
            <a:pPr indent="0" marL="0">
              <a:lnSpc>
                <a:spcPts val="2655"/>
              </a:lnSpc>
              <a:buNone/>
            </a:pPr>
            <a:r>
              <a:rPr lang="en-US" sz="2124" b="1" dirty="0">
                <a:solidFill>
                  <a:srgbClr val="FFFFFF"/>
                </a:solidFill>
                <a:latin typeface="Nunito" pitchFamily="34" charset="0"/>
                <a:ea typeface="Nunito" pitchFamily="34" charset="-122"/>
                <a:cs typeface="Nunito" pitchFamily="34" charset="-120"/>
              </a:rPr>
              <a:t>İlk olarak, veri toplama adımında ağ trafiği verileri toplanır ve paket sayıları, bağlantı süreleri, protokol türleri gibi temel özellikleri içeren veri noktaları oluşturulur. Bu noktada, normal ve anormal durumları içeren çeşitli senaryolardan veri toplanması önemlidir.</a:t>
            </a:r>
            <a:endParaRPr lang="en-US" sz="2124" dirty="0"/>
          </a:p>
        </p:txBody>
      </p:sp>
      <p:sp>
        <p:nvSpPr>
          <p:cNvPr id="7" name="Text 3"/>
          <p:cNvSpPr/>
          <p:nvPr/>
        </p:nvSpPr>
        <p:spPr>
          <a:xfrm>
            <a:off x="6295668" y="3602117"/>
            <a:ext cx="7525464" cy="2697480"/>
          </a:xfrm>
          <a:prstGeom prst="rect">
            <a:avLst/>
          </a:prstGeom>
          <a:noFill/>
          <a:ln/>
        </p:spPr>
        <p:txBody>
          <a:bodyPr wrap="square" rtlCol="0" anchor="t"/>
          <a:lstStyle/>
          <a:p>
            <a:pPr indent="0" marL="0">
              <a:lnSpc>
                <a:spcPts val="2655"/>
              </a:lnSpc>
              <a:buNone/>
            </a:pPr>
            <a:r>
              <a:rPr lang="en-US" sz="2124" b="1" dirty="0">
                <a:solidFill>
                  <a:srgbClr val="FFFFFF"/>
                </a:solidFill>
                <a:latin typeface="Nunito" pitchFamily="34" charset="0"/>
                <a:ea typeface="Nunito" pitchFamily="34" charset="-122"/>
                <a:cs typeface="Nunito" pitchFamily="34" charset="-120"/>
              </a:rPr>
              <a:t>İkinci adımda, özellik mühendisliği süreci veri setini optimize etmeyi amaçlar. Gereksiz bilgiler temizlenir, anlamlı veri noktaları oluşturmak için özellikler çıkarılır ve paket boyutları, bağlantı süreleri gibi belirleyici özellikler belirlenir. Ardından, veri seti uygun bir formata getirilir, normalize edilir ve ölçeklendirilir. Aynı zamanda, eğitim ve test verileri ayrılarak modelin doğruluğunu değerlendirmek için bir temel oluşturulur.</a:t>
            </a:r>
            <a:endParaRPr lang="en-US" sz="2124" dirty="0"/>
          </a:p>
        </p:txBody>
      </p:sp>
      <p:sp>
        <p:nvSpPr>
          <p:cNvPr id="8" name="Text 4"/>
          <p:cNvSpPr/>
          <p:nvPr/>
        </p:nvSpPr>
        <p:spPr>
          <a:xfrm>
            <a:off x="6295668" y="6623209"/>
            <a:ext cx="7525464" cy="1011555"/>
          </a:xfrm>
          <a:prstGeom prst="rect">
            <a:avLst/>
          </a:prstGeom>
          <a:noFill/>
          <a:ln/>
        </p:spPr>
        <p:txBody>
          <a:bodyPr wrap="square" rtlCol="0" anchor="t"/>
          <a:lstStyle/>
          <a:p>
            <a:pPr indent="0" marL="0">
              <a:lnSpc>
                <a:spcPts val="2655"/>
              </a:lnSpc>
              <a:buNone/>
            </a:pPr>
            <a:r>
              <a:rPr lang="en-US" sz="2124" b="1" dirty="0">
                <a:solidFill>
                  <a:srgbClr val="FFFFFF"/>
                </a:solidFill>
                <a:latin typeface="Nunito" pitchFamily="34" charset="0"/>
                <a:ea typeface="Nunito" pitchFamily="34" charset="-122"/>
                <a:cs typeface="Nunito" pitchFamily="34" charset="-120"/>
              </a:rPr>
              <a:t>Son olarak, örnek bir veri setini içeren bir görsel sunularak, özelliklere göre normal ve anormal durumları görsel bir örnekleme getirilir.</a:t>
            </a:r>
            <a:endParaRPr lang="en-US" sz="2124" dirty="0"/>
          </a:p>
        </p:txBody>
      </p:sp>
      <p:pic>
        <p:nvPicPr>
          <p:cNvPr id="9"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w="40600">
            <a:solidFill>
              <a:srgbClr val="262654"/>
            </a:solidFill>
            <a:prstDash val="solid"/>
          </a:ln>
        </p:spPr>
      </p:sp>
      <p:pic>
        <p:nvPicPr>
          <p:cNvPr id="4" name="Image 1" descr="preencoded.png">    </p:cNvPr>
          <p:cNvPicPr>
            <a:picLocks noChangeAspect="1"/>
          </p:cNvPicPr>
          <p:nvPr/>
        </p:nvPicPr>
        <p:blipFill>
          <a:blip r:embed="rId2"/>
          <a:stretch>
            <a:fillRect/>
          </a:stretch>
        </p:blipFill>
        <p:spPr>
          <a:xfrm>
            <a:off x="0" y="0"/>
            <a:ext cx="5486400" cy="8229600"/>
          </a:xfrm>
          <a:prstGeom prst="rect">
            <a:avLst/>
          </a:prstGeom>
        </p:spPr>
      </p:pic>
      <p:sp>
        <p:nvSpPr>
          <p:cNvPr id="5" name="Text 1"/>
          <p:cNvSpPr/>
          <p:nvPr/>
        </p:nvSpPr>
        <p:spPr>
          <a:xfrm>
            <a:off x="6096833" y="1337548"/>
            <a:ext cx="7923133" cy="1017270"/>
          </a:xfrm>
          <a:prstGeom prst="rect">
            <a:avLst/>
          </a:prstGeom>
          <a:noFill/>
          <a:ln/>
        </p:spPr>
        <p:txBody>
          <a:bodyPr wrap="square" rtlCol="0" anchor="t"/>
          <a:lstStyle/>
          <a:p>
            <a:pPr indent="0" marL="0">
              <a:lnSpc>
                <a:spcPts val="4006"/>
              </a:lnSpc>
              <a:buNone/>
            </a:pPr>
            <a:r>
              <a:rPr lang="en-US" sz="3205" b="1" dirty="0">
                <a:solidFill>
                  <a:srgbClr val="FFFFFF"/>
                </a:solidFill>
                <a:latin typeface="Nunito" pitchFamily="34" charset="0"/>
                <a:ea typeface="Nunito" pitchFamily="34" charset="-122"/>
                <a:cs typeface="Nunito" pitchFamily="34" charset="-120"/>
              </a:rPr>
              <a:t>Algoritmaların Eğitimi Ve Sınıflandırılması</a:t>
            </a:r>
            <a:endParaRPr lang="en-US" sz="3205" dirty="0"/>
          </a:p>
        </p:txBody>
      </p:sp>
      <p:sp>
        <p:nvSpPr>
          <p:cNvPr id="6" name="Text 2"/>
          <p:cNvSpPr/>
          <p:nvPr/>
        </p:nvSpPr>
        <p:spPr>
          <a:xfrm>
            <a:off x="6096833" y="2599015"/>
            <a:ext cx="7923133" cy="762953"/>
          </a:xfrm>
          <a:prstGeom prst="rect">
            <a:avLst/>
          </a:prstGeom>
          <a:noFill/>
          <a:ln/>
        </p:spPr>
        <p:txBody>
          <a:bodyPr wrap="square" rtlCol="0" anchor="t"/>
          <a:lstStyle/>
          <a:p>
            <a:pPr indent="0" marL="0">
              <a:lnSpc>
                <a:spcPts val="2003"/>
              </a:lnSpc>
              <a:buNone/>
            </a:pPr>
            <a:r>
              <a:rPr lang="en-US" sz="1602" b="1" dirty="0">
                <a:solidFill>
                  <a:srgbClr val="FFFFFF"/>
                </a:solidFill>
                <a:latin typeface="Nunito" pitchFamily="34" charset="0"/>
                <a:ea typeface="Nunito" pitchFamily="34" charset="-122"/>
                <a:cs typeface="Nunito" pitchFamily="34" charset="-120"/>
              </a:rPr>
              <a:t>İlk olarak, veri setinin belirlenen özelliklere dayalı olarak normal ve anormal durumları sınıflandırmak amacıyla kullanılan makine öğrenimi algoritmalarının seçilmesi gereklidir.</a:t>
            </a:r>
            <a:endParaRPr lang="en-US" sz="1602" dirty="0"/>
          </a:p>
        </p:txBody>
      </p:sp>
      <p:sp>
        <p:nvSpPr>
          <p:cNvPr id="7" name="Text 3"/>
          <p:cNvSpPr/>
          <p:nvPr/>
        </p:nvSpPr>
        <p:spPr>
          <a:xfrm>
            <a:off x="6096833" y="3606165"/>
            <a:ext cx="7923133" cy="1017270"/>
          </a:xfrm>
          <a:prstGeom prst="rect">
            <a:avLst/>
          </a:prstGeom>
          <a:noFill/>
          <a:ln/>
        </p:spPr>
        <p:txBody>
          <a:bodyPr wrap="square" rtlCol="0" anchor="t"/>
          <a:lstStyle/>
          <a:p>
            <a:pPr indent="0" marL="0">
              <a:lnSpc>
                <a:spcPts val="2003"/>
              </a:lnSpc>
              <a:buNone/>
            </a:pPr>
            <a:r>
              <a:rPr lang="en-US" sz="1602" b="1" dirty="0">
                <a:solidFill>
                  <a:srgbClr val="FFFFFF"/>
                </a:solidFill>
                <a:latin typeface="Nunito" pitchFamily="34" charset="0"/>
                <a:ea typeface="Nunito" pitchFamily="34" charset="-122"/>
                <a:cs typeface="Nunito" pitchFamily="34" charset="-120"/>
              </a:rPr>
              <a:t>İkinci adımda, seçilen algoritmalar, hazırlanan veri seti üzerinde eğitilir. Bu süreç, algoritmaların normal ve anormal durumları doğru bir şekilde tanımasını sağlamak için gerçekleştirilir. Destek Vektör Makineleri (SVM), Karar Ağaçları, Naive Bayes veya Derin Öğrenme gibi algoritmalar bu aşamada kullanılabilir.</a:t>
            </a:r>
            <a:endParaRPr lang="en-US" sz="1602" dirty="0"/>
          </a:p>
        </p:txBody>
      </p:sp>
      <p:sp>
        <p:nvSpPr>
          <p:cNvPr id="8" name="Text 4"/>
          <p:cNvSpPr/>
          <p:nvPr/>
        </p:nvSpPr>
        <p:spPr>
          <a:xfrm>
            <a:off x="6096833" y="4867632"/>
            <a:ext cx="7923133" cy="762953"/>
          </a:xfrm>
          <a:prstGeom prst="rect">
            <a:avLst/>
          </a:prstGeom>
          <a:noFill/>
          <a:ln/>
        </p:spPr>
        <p:txBody>
          <a:bodyPr wrap="square" rtlCol="0" anchor="t"/>
          <a:lstStyle/>
          <a:p>
            <a:pPr indent="0" marL="0">
              <a:lnSpc>
                <a:spcPts val="2003"/>
              </a:lnSpc>
              <a:buNone/>
            </a:pPr>
            <a:r>
              <a:rPr lang="en-US" sz="1602" b="1" dirty="0">
                <a:solidFill>
                  <a:srgbClr val="FFFFFF"/>
                </a:solidFill>
                <a:latin typeface="Nunito" pitchFamily="34" charset="0"/>
                <a:ea typeface="Nunito" pitchFamily="34" charset="-122"/>
                <a:cs typeface="Nunito" pitchFamily="34" charset="-120"/>
              </a:rPr>
              <a:t>Üçüncü adımda, eğitilen algoritmalar gerçek zamanlı ağ trafiği üzerinde çalışarak anormal durumları tespit eder. Bu aşama, algoritmaların veri setinden öğrendikleri bilgileri kullanarak yeni veri noktalarını sınıflandırmalarını içerir.</a:t>
            </a:r>
            <a:endParaRPr lang="en-US" sz="1602" dirty="0"/>
          </a:p>
        </p:txBody>
      </p:sp>
      <p:sp>
        <p:nvSpPr>
          <p:cNvPr id="9" name="Text 5"/>
          <p:cNvSpPr/>
          <p:nvPr/>
        </p:nvSpPr>
        <p:spPr>
          <a:xfrm>
            <a:off x="6096833" y="5874782"/>
            <a:ext cx="7923133" cy="1017270"/>
          </a:xfrm>
          <a:prstGeom prst="rect">
            <a:avLst/>
          </a:prstGeom>
          <a:noFill/>
          <a:ln/>
        </p:spPr>
        <p:txBody>
          <a:bodyPr wrap="square" rtlCol="0" anchor="t"/>
          <a:lstStyle/>
          <a:p>
            <a:pPr indent="0" marL="0">
              <a:lnSpc>
                <a:spcPts val="2003"/>
              </a:lnSpc>
              <a:buNone/>
            </a:pPr>
            <a:r>
              <a:rPr lang="en-US" sz="1602" b="1" dirty="0">
                <a:solidFill>
                  <a:srgbClr val="FFFFFF"/>
                </a:solidFill>
                <a:latin typeface="Nunito" pitchFamily="34" charset="0"/>
                <a:ea typeface="Nunito" pitchFamily="34" charset="-122"/>
                <a:cs typeface="Nunito" pitchFamily="34" charset="-120"/>
              </a:rPr>
              <a:t>Son olarak, elde edilen sonuçlar değerlendirilir. Algoritmaların doğruluk oranı, hassasiyet, özgüllük gibi performans metrikleri incelenir ve hatalı sınıflandırmaların nedenleri analiz edilir. Bu değerlendirme süreci, algoritmaların güvenilirliğini ve etkinliğini anlamak için önemlidir.</a:t>
            </a:r>
            <a:endParaRPr lang="en-US" sz="1602" dirty="0"/>
          </a:p>
        </p:txBody>
      </p:sp>
      <p:pic>
        <p:nvPicPr>
          <p:cNvPr id="10"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15</Slides>
  <Notes>15</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15</vt:i4>
      </vt:variant>
    </vt:vector>
  </HeadingPairs>
  <TitlesOfParts>
    <vt:vector size="18"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2023-12-18T10:59:46Z</dcterms:created>
  <dcterms:modified xsi:type="dcterms:W3CDTF">2023-12-18T10:59:46Z</dcterms:modified>
</cp:coreProperties>
</file>